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66" r:id="rId2"/>
    <p:sldId id="256" r:id="rId3"/>
    <p:sldId id="258" r:id="rId4"/>
    <p:sldId id="259" r:id="rId5"/>
    <p:sldId id="260" r:id="rId6"/>
    <p:sldId id="261" r:id="rId7"/>
    <p:sldId id="262" r:id="rId8"/>
    <p:sldId id="263" r:id="rId9"/>
    <p:sldId id="265" r:id="rId10"/>
    <p:sldId id="264" r:id="rId11"/>
    <p:sldId id="267" r:id="rId12"/>
    <p:sldId id="268" r:id="rId13"/>
    <p:sldId id="269" r:id="rId14"/>
    <p:sldId id="270" r:id="rId15"/>
    <p:sldId id="271" r:id="rId16"/>
    <p:sldId id="272" r:id="rId17"/>
    <p:sldId id="273" r:id="rId18"/>
    <p:sldId id="277" r:id="rId19"/>
    <p:sldId id="274"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D78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49" autoAdjust="0"/>
  </p:normalViewPr>
  <p:slideViewPr>
    <p:cSldViewPr snapToGrid="0" snapToObjects="1">
      <p:cViewPr>
        <p:scale>
          <a:sx n="103" d="100"/>
          <a:sy n="103" d="100"/>
        </p:scale>
        <p:origin x="-125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32C920-778B-6C43-8EC6-97A2A9813AC8}" type="datetimeFigureOut">
              <a:rPr lang="fr-FR" smtClean="0"/>
              <a:t>06/06/2014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6584EE-D5F0-CD4B-A570-234339158A14}" type="slidenum">
              <a:rPr lang="fr-FR" smtClean="0"/>
              <a:t>‹#›</a:t>
            </a:fld>
            <a:endParaRPr lang="fr-FR"/>
          </a:p>
        </p:txBody>
      </p:sp>
    </p:spTree>
    <p:extLst>
      <p:ext uri="{BB962C8B-B14F-4D97-AF65-F5344CB8AC3E}">
        <p14:creationId xmlns:p14="http://schemas.microsoft.com/office/powerpoint/2010/main" val="2326389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5541B-AE19-5844-B726-7F131EAF9721}" type="datetimeFigureOut">
              <a:rPr lang="fr-FR" smtClean="0"/>
              <a:t>06/06/2014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446A9-BD7A-8E42-A2F4-7B6911C254BC}" type="slidenum">
              <a:rPr lang="fr-FR" smtClean="0"/>
              <a:t>‹#›</a:t>
            </a:fld>
            <a:endParaRPr lang="fr-FR"/>
          </a:p>
        </p:txBody>
      </p:sp>
    </p:spTree>
    <p:extLst>
      <p:ext uri="{BB962C8B-B14F-4D97-AF65-F5344CB8AC3E}">
        <p14:creationId xmlns:p14="http://schemas.microsoft.com/office/powerpoint/2010/main" val="27198579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smtClean="0"/>
              <a:t> </a:t>
            </a:r>
            <a:r>
              <a:rPr lang="fr-FR" dirty="0" smtClean="0"/>
              <a:t>Art</a:t>
            </a:r>
            <a:r>
              <a:rPr lang="fr-FR" dirty="0"/>
              <a:t>, médias et communication des entreprises : du mécénat au (m)</a:t>
            </a:r>
            <a:r>
              <a:rPr lang="fr-FR" dirty="0" err="1"/>
              <a:t>arketing</a:t>
            </a:r>
            <a:endParaRPr lang="fr-FR" dirty="0"/>
          </a:p>
          <a:p>
            <a:r>
              <a:rPr lang="fr-FR" dirty="0"/>
              <a:t>Introduction</a:t>
            </a:r>
          </a:p>
          <a:p>
            <a:r>
              <a:rPr lang="fr-FR" dirty="0"/>
              <a:t>Dans l’esprit d’aventure interdisciplinaire des Sciences de l’Information et de la Communication célébré par Franck </a:t>
            </a:r>
            <a:r>
              <a:rPr lang="fr-FR" dirty="0" err="1"/>
              <a:t>Renucci</a:t>
            </a:r>
            <a:r>
              <a:rPr lang="fr-FR" dirty="0"/>
              <a:t> &amp; Maud Pélissier dans la revue Hermès, nous nous attachons ici à mettre en perspective les nouvelles relations entre l’art, la communication et l’entreprise en tentant de faire dialoguer esthétique, communication, sociologie et marketing.</a:t>
            </a:r>
          </a:p>
          <a:p>
            <a:r>
              <a:rPr lang="fr-FR" dirty="0"/>
              <a:t>Ces nouvelles relations se sont cristallisées dans les processus d’artification analysés par Nathalie </a:t>
            </a:r>
            <a:r>
              <a:rPr lang="fr-FR" dirty="0" err="1"/>
              <a:t>Heinich</a:t>
            </a:r>
            <a:r>
              <a:rPr lang="fr-FR" dirty="0"/>
              <a:t> et Roberta Shapiro (2012) c’est à dire le passage du non-art à l’art d’un objet, d’une pratique ou d’une œuvre. L’étude de ce processus d’artification permet de décrypter comment cette esthétisation peut être méthodiquement organisée au sein de dispositifs communicationnels.</a:t>
            </a:r>
          </a:p>
          <a:p>
            <a:r>
              <a:rPr lang="fr-FR" dirty="0"/>
              <a:t>Il s’agit de déterminer si l’art contemporain est-il devenu un dispositif de communication entrepreneuriale.</a:t>
            </a:r>
          </a:p>
          <a:p>
            <a:r>
              <a:rPr lang="fr-FR" dirty="0"/>
              <a:t>En nous appuyant sur les recherches consacrées aux liens étroits tissés entre l’art contemporain, le design et </a:t>
            </a:r>
            <a:r>
              <a:rPr lang="fr-FR" dirty="0" smtClean="0"/>
              <a:t>l’entreprise</a:t>
            </a:r>
            <a:r>
              <a:rPr lang="fr-FR" baseline="0" dirty="0" smtClean="0"/>
              <a:t> dans l’ouvrage collectif </a:t>
            </a:r>
            <a:r>
              <a:rPr lang="fr-FR" dirty="0" smtClean="0"/>
              <a:t>L’artiste et L’entrepreneur</a:t>
            </a:r>
            <a:r>
              <a:rPr lang="fr-FR" baseline="0" dirty="0" smtClean="0"/>
              <a:t>  dirigé par Norbert </a:t>
            </a:r>
            <a:r>
              <a:rPr lang="fr-FR" baseline="0" dirty="0" err="1" smtClean="0"/>
              <a:t>Hillaire</a:t>
            </a:r>
            <a:r>
              <a:rPr lang="fr-FR" baseline="0" dirty="0" smtClean="0"/>
              <a:t> en 2008,</a:t>
            </a:r>
            <a:r>
              <a:rPr lang="fr-FR" dirty="0" smtClean="0"/>
              <a:t> </a:t>
            </a:r>
            <a:r>
              <a:rPr lang="fr-FR" dirty="0"/>
              <a:t>et l’expression de ceux-ci dans les médias, nous présentons des premiers résultats d’enquête concernant l’artification de pratiques de marketing et son corollaire, la marchandisation de certaines pratiques artistiques, mettant ainsi en lumière leurs conséquences esthétiques, sociologiques et communicationnelles.</a:t>
            </a:r>
          </a:p>
          <a:p>
            <a:endParaRPr lang="fr-FR" dirty="0"/>
          </a:p>
          <a:p>
            <a:endParaRPr lang="fr-FR" dirty="0"/>
          </a:p>
          <a:p>
            <a:endParaRPr lang="fr-FR" dirty="0"/>
          </a:p>
          <a:p>
            <a:endParaRPr lang="fr-FR" dirty="0"/>
          </a:p>
          <a:p>
            <a:endParaRPr lang="fr-FR" dirty="0"/>
          </a:p>
          <a:p>
            <a:r>
              <a:rPr lang="fr-FR" dirty="0"/>
              <a:t>Une histoire et un contexte économique </a:t>
            </a:r>
          </a:p>
          <a:p>
            <a:r>
              <a:rPr lang="fr-FR" dirty="0"/>
              <a:t>Si l’art depuis ses origines délivre un message que les hommes continuent de percevoir à plusieurs dizaines de milliers d’années de distance comme la grotte Chauvet en Ardèche et que les pratiques de mécénat ont été continues depuis l’Antiquité, le 20ème siècle a connu un développement spectaculaire d’un mécénat d’envergure où les riches et les puissants soucieux de donner une image gratifiante de leur pouvoir et de leur munificence ont peu à peu été remplacés par les entreprises, l’objectif de ces nouveaux mécènes étant de créer des rapprochements de valeurs symboliques entre art et industrie, jusqu’à la confusion et  un véritable passage à l’art de certains produits.</a:t>
            </a:r>
          </a:p>
          <a:p>
            <a:r>
              <a:rPr lang="fr-FR" dirty="0"/>
              <a:t>A l’instar d’une marque de champagne comme Perrier-</a:t>
            </a:r>
            <a:r>
              <a:rPr lang="fr-FR" dirty="0" err="1"/>
              <a:t>Jouët</a:t>
            </a:r>
            <a:r>
              <a:rPr lang="fr-FR" dirty="0"/>
              <a:t> qui dès 1902 avait collaboré avec Émile Gallé pour la cuvée exceptionnelle Belle Époque, d’autres marques ont utilisé l’aura de l’art pour signifier l’excellence, l’exception de leur produits ou inscrire leurs maisons à la fois dans une lignée historique et dans l’avenir comme la Fondation Cartier pour l’Art contemporain, pionnière dans le mécénat de l’art contemporain depuis 1984 ou la Fondation Ricard partenaire de la FIAC (Foire Internationale d’Art Contemporain à Paris) depuis 1988.</a:t>
            </a:r>
          </a:p>
          <a:p>
            <a:r>
              <a:rPr lang="fr-FR" dirty="0"/>
              <a:t>Jusqu’au siècle dernier, ces rapprochements aussi variés et nombreux qu’ils aient été, demeuraient parfaitement circonscrits, mécénat ou collaboration ponctuelle sur un produit, l’association d’un artiste ou d’une pratique artistique à un nom de marque ou d’entreprise transférait symboliquement les valeurs esthétiques et culturelles de l’un vers l’autre. La problématique communicationnelle restait relativement simple, et la proximité de l’art signifiait la qualité de l’émetteur et celle du récepteur capable de percevoir une esthétique complexe.</a:t>
            </a:r>
          </a:p>
          <a:p>
            <a:r>
              <a:rPr lang="fr-FR" dirty="0"/>
              <a:t>De 2001 à 2008, les collaborations très médiatisées entre Marc Jacobs, directeur artistique de Louis Vuitton, et Stephen </a:t>
            </a:r>
            <a:r>
              <a:rPr lang="fr-FR" dirty="0" err="1"/>
              <a:t>Sprouse</a:t>
            </a:r>
            <a:r>
              <a:rPr lang="fr-FR" dirty="0"/>
              <a:t>, </a:t>
            </a:r>
            <a:r>
              <a:rPr lang="fr-FR" dirty="0" err="1"/>
              <a:t>Takashi</a:t>
            </a:r>
            <a:r>
              <a:rPr lang="fr-FR" dirty="0"/>
              <a:t> </a:t>
            </a:r>
            <a:r>
              <a:rPr lang="fr-FR" dirty="0" err="1"/>
              <a:t>Murakami</a:t>
            </a:r>
            <a:r>
              <a:rPr lang="fr-FR" dirty="0"/>
              <a:t> puis Richard Prince même si elles restent centrées sur les ressources de la sérigraphie pour renouveler un produit phare de l’entreprise, la toile monogrammée utilisée depuis le 19ème siècle ont profondément bouleversé le monde de l’art. Appuyés sur une importante campagne de presse, les produits concernés ont modifiés les frontières entre un produit industriel  attaché à une certaine forme de luxe et des pratiques artistiques peu conventionnelles. Ces productions ont questionné également les frontières entre les deux disciplines de l’art et du design qui tendent à se confondre et ont également abondé un système de signes valorisant le consommateur en amateur d’art.</a:t>
            </a:r>
          </a:p>
          <a:p>
            <a:r>
              <a:rPr lang="fr-FR" dirty="0"/>
              <a:t>Le directeur artistique starisé, Marc Jacobs,  projetait avec ces réalisations une marque plus que centenaire à l’esthétique désuète, celle du monogramme, vers une post modernité transgressive avec les graffitis de Stephen </a:t>
            </a:r>
            <a:r>
              <a:rPr lang="fr-FR" dirty="0" err="1"/>
              <a:t>Sprouse</a:t>
            </a:r>
            <a:r>
              <a:rPr lang="fr-FR" dirty="0"/>
              <a:t>, les dessins réalisés par des assistants de </a:t>
            </a:r>
            <a:r>
              <a:rPr lang="fr-FR" dirty="0" err="1"/>
              <a:t>Murakami</a:t>
            </a:r>
            <a:r>
              <a:rPr lang="fr-FR" dirty="0"/>
              <a:t> sur ses consignes mais sans intervention de l’artiste ou les appropriations de Richard Prince enfin en obtenant d’ouvrir une boutique éphémère lors d’une exposition, il brisait un tabou, celui du commerce pour le commerce inclus dans un lieu d’exposition prestigieux, le MOCA de Los Angeles en 2007-2008.</a:t>
            </a:r>
          </a:p>
          <a:p>
            <a:endParaRPr lang="fr-FR" dirty="0"/>
          </a:p>
          <a:p>
            <a:endParaRPr lang="fr-FR" dirty="0"/>
          </a:p>
          <a:p>
            <a:endParaRPr lang="fr-FR" dirty="0"/>
          </a:p>
          <a:p>
            <a:endParaRPr lang="fr-FR" dirty="0"/>
          </a:p>
          <a:p>
            <a:endParaRPr lang="fr-FR" dirty="0"/>
          </a:p>
          <a:p>
            <a:r>
              <a:rPr lang="fr-FR" dirty="0"/>
              <a:t>Cette façon de montrer  ce qui n’était plus un produit de prestige mais pas tout à fait un œuvre d’art a anticipé « la </a:t>
            </a:r>
            <a:r>
              <a:rPr lang="fr-FR" dirty="0" err="1"/>
              <a:t>re</a:t>
            </a:r>
            <a:r>
              <a:rPr lang="fr-FR" dirty="0"/>
              <a:t>-fabrication d’un monde » franchissant une nouvelle étape de la reproductibilité technique de l’œuvre d’art questionnée par Walter Benjamin (1939). Une multinationale vendait des objets en quantité industrielle qui n’étaient plus des produits, pas tout à fait des œuvres d’art, ils leur manquaient sans doute l’aura décrite par Benjamin mais peut-être ces créatures hybrides et un peu inquiétantes qu’une thèse de doctorat (celle d’Aurélie Bousquet en 2012) cherche à définir comme des « produits d’art » dans une terminologie interpellant le monde de l’art et du design.</a:t>
            </a:r>
          </a:p>
          <a:p>
            <a:r>
              <a:rPr lang="fr-FR" dirty="0"/>
              <a:t>Nelson Goodman (1984) avait précisé que « les œuvres fonctionnent, lorsque en stimulant une vision pénétrante, une perception acérée, une intelligence visuelle en éveil et des perspectives élargies…elles participent à l’organisation et à la réorganisation de l’expérience, et donc à la fabrication et à la </a:t>
            </a:r>
            <a:r>
              <a:rPr lang="fr-FR" dirty="0" err="1"/>
              <a:t>re</a:t>
            </a:r>
            <a:r>
              <a:rPr lang="fr-FR" dirty="0"/>
              <a:t>-fabrication de nos mondes. » </a:t>
            </a:r>
          </a:p>
          <a:p>
            <a:r>
              <a:rPr lang="fr-FR" dirty="0"/>
              <a:t>Bernard </a:t>
            </a:r>
            <a:r>
              <a:rPr lang="fr-FR" dirty="0" err="1"/>
              <a:t>Zürcher</a:t>
            </a:r>
            <a:r>
              <a:rPr lang="fr-FR" dirty="0"/>
              <a:t> et Karine Lisbonne s’interrogeaient « sur la valeur de l’art dans la société » (dans le colloque de 2008 sur l’artiste entrepreneur déjà cité) en évoquant la possibilité d’une alliance de l’art et de l’entreprise ». Les deux auteurs questionnaient l’enjeu de l’art intégré dans la stratégie d’une entreprise, tout en soulignant le risque de l’instrumentalisation.</a:t>
            </a:r>
          </a:p>
          <a:p>
            <a:r>
              <a:rPr lang="fr-FR" dirty="0"/>
              <a:t>Si « l’âge moderne s’est agencé dans l’opposition radicale entre l’art et le commercial » (</a:t>
            </a:r>
            <a:r>
              <a:rPr lang="fr-FR" dirty="0" err="1"/>
              <a:t>Lipotvetsky</a:t>
            </a:r>
            <a:r>
              <a:rPr lang="fr-FR" dirty="0"/>
              <a:t> 2013), nous devons constater aujourd’hui que les « stratégies marchandes du capitalisme créatif </a:t>
            </a:r>
            <a:r>
              <a:rPr lang="fr-FR" dirty="0" err="1"/>
              <a:t>transesthétique</a:t>
            </a:r>
            <a:r>
              <a:rPr lang="fr-FR" dirty="0"/>
              <a:t> n’épargnent plus aucune sphère » (</a:t>
            </a:r>
            <a:r>
              <a:rPr lang="fr-FR" dirty="0" err="1"/>
              <a:t>Lipotvetsky</a:t>
            </a:r>
            <a:r>
              <a:rPr lang="fr-FR" dirty="0"/>
              <a:t> 2013), et que l’art s’est répandu sans disparaître mais « passe à l’état gazeux » (Michaud 2003) dans la postmodernité.</a:t>
            </a:r>
          </a:p>
          <a:p>
            <a:endParaRPr lang="fr-FR" dirty="0"/>
          </a:p>
          <a:p>
            <a:r>
              <a:rPr lang="fr-FR" dirty="0"/>
              <a:t>Démocratisation du luxe et esthétisation de la production de masse</a:t>
            </a:r>
          </a:p>
          <a:p>
            <a:r>
              <a:rPr lang="fr-FR" dirty="0"/>
              <a:t>Il convient d’expliciter brièvement les raisons de cet engouement pour l’art et de revenir pour cela dans l’histoire. Jusqu’aux années 70, les produits de luxe étaient réservés du fait de leur rareté et de leur prix aux catégories sociales privilégiées. </a:t>
            </a:r>
          </a:p>
          <a:p>
            <a:r>
              <a:rPr lang="fr-FR" dirty="0"/>
              <a:t>La période de prospérité d’après 1945 dans le monde occidental et au Japon a accru de manière considérable l’accès à ces produits par une part croissante de l’humanité avec le développement d’une économie de l’offre et son corollaire celui de la publicité, tandis que le succès de Raymond Loewy (1963) a signé la généralisation de l’esthétisation de la production industrielle.</a:t>
            </a:r>
          </a:p>
          <a:p>
            <a:r>
              <a:rPr lang="fr-FR" dirty="0"/>
              <a:t>Dans cette période des années 70 de démocratisation apparente du luxe, les classes sociales supérieures se sont appropriées certaines formes de culture pour recréer la distinction, un des attributs qui légitiment « les luttes symboliques entre les classes » car « l’appropriation de ces signes distinctifs…font la distinction naturelle » (Bourdieu 1970). L’intérêt pour la culture et l’art apparaît à l’époque et sans doute aujourd’hui encore comme « un simple artefact social, une forme particulière et particulièrement approuvée de fétichisme » (Bourdieu 1970).</a:t>
            </a:r>
          </a:p>
          <a:p>
            <a:r>
              <a:rPr lang="fr-FR" dirty="0"/>
              <a:t>Les entreprises du secteur du luxe ont toujours été particulièrement attentives à l’exigence de distinction de leur clientèle, notamment en créant des « gammes » à l’intérieur d’une même marque permettant de différencier les produits d’exception, des produits de masse. A mesure que ces entreprises du luxe ont massifié leur production et mondialisé leur diffusion, il leur a fallu recréer une distinction pour garder l’illusion du privilège et de la part de rêve auprès de consommateurs mieux informés mais toujours prêts à faire une dépense somptuaire du moment qu’elle les distingue socialement. </a:t>
            </a:r>
          </a:p>
          <a:p>
            <a:r>
              <a:rPr lang="fr-FR" dirty="0"/>
              <a:t>La communication comme expérience esthétique ?</a:t>
            </a:r>
          </a:p>
          <a:p>
            <a:r>
              <a:rPr lang="fr-FR" dirty="0"/>
              <a:t>L’art, et en particulier l’art contemporain échappant à une perception immédiate et facile, s’est révélé particulièrement bien adapté à ce processus de distinction tout en s’intégrant  dans l’esthétisation du monde. L’art a ainsi totalement pénétré les dispositifs communicationnels entrepreneuriaux selon différentes modalités au point qu’évoquer l’instrumentalisation de l’art est, peut-être, déjà décrire une notion dépassée de la communication, celle-ci devenant une expérience esthétique comme une autre.</a:t>
            </a:r>
          </a:p>
          <a:p>
            <a:r>
              <a:rPr lang="fr-FR" dirty="0"/>
              <a:t>L’interactivité, relationnelle ou transactionnelle de l’art contemporain et de la publicité crée une « proximité, (une) connivence et même (une) quasi-confusion entre art contemporain et publicité » (Michaud, 2003, 38).</a:t>
            </a:r>
          </a:p>
          <a:p>
            <a:r>
              <a:rPr lang="fr-FR" dirty="0"/>
              <a:t>Faut-il dé-diaboliser cette « com. »  comme nous y invite D. </a:t>
            </a:r>
            <a:r>
              <a:rPr lang="fr-FR" dirty="0" err="1"/>
              <a:t>Wolton</a:t>
            </a:r>
            <a:r>
              <a:rPr lang="fr-FR" dirty="0"/>
              <a:t> en constatant qu’elle est souvent «l’antichambre de la communication» et en nous rappelant que « les êtres humains souhaitent communiquer pour trois raisons. Partager. Convaincre. Séduire. » (</a:t>
            </a:r>
            <a:r>
              <a:rPr lang="fr-FR" dirty="0" err="1"/>
              <a:t>Wolton</a:t>
            </a:r>
            <a:r>
              <a:rPr lang="fr-FR" dirty="0"/>
              <a:t>, 2009), les entreprises étant des entités fondamentalement humaines? </a:t>
            </a:r>
          </a:p>
          <a:p>
            <a:endParaRPr lang="fr-FR" dirty="0"/>
          </a:p>
          <a:p>
            <a:endParaRPr lang="fr-FR" dirty="0"/>
          </a:p>
          <a:p>
            <a:endParaRPr lang="fr-FR" dirty="0"/>
          </a:p>
          <a:p>
            <a:r>
              <a:rPr lang="fr-FR" dirty="0"/>
              <a:t>Exposé de deux cas emblématiques de l’esthétisation de la communication.</a:t>
            </a:r>
          </a:p>
          <a:p>
            <a:r>
              <a:rPr lang="fr-FR" dirty="0"/>
              <a:t>Ces nouvelles pratiques de communication d’entreprise ont provoqué des mutations significatives des médias. Si les revues spécialisées dans l’art contemporain comme Art </a:t>
            </a:r>
            <a:r>
              <a:rPr lang="fr-FR" dirty="0" err="1"/>
              <a:t>Press</a:t>
            </a:r>
            <a:r>
              <a:rPr lang="fr-FR" dirty="0"/>
              <a:t> sont désormais scrutées par les spécialistes de la communication autant que par le monde de l’art, de nouveaux supports ont été développés par la presse généraliste. Nous nous sommes ainsi livrés à l’analyse d’un corpus documentaire de cinq cents articles de presse provenant essentiellement du journal Le Monde, en version papier et numérique mais aussi de supports qui font une large place à des contenus esthétiques et communicationnels d’entreprises comme le supplément hebdomadaire, M le Magazine du Monde, le supplément mensuel Obsession du Nouvel Observateur et le cahier hebdomadaire Styles de L’Express en nous attachant plus particulièrement à la période la plus récente 2013-2014, pour les exemples exposées dans cet article.</a:t>
            </a:r>
          </a:p>
          <a:p>
            <a:r>
              <a:rPr lang="fr-FR" dirty="0"/>
              <a:t>Nous tentons d’ouvrir une perspective scientifique sur cette </a:t>
            </a:r>
            <a:r>
              <a:rPr lang="fr-FR" dirty="0" err="1"/>
              <a:t>co</a:t>
            </a:r>
            <a:r>
              <a:rPr lang="fr-FR" dirty="0"/>
              <a:t>-construction d’une nouvelle esthétique communicationnelle en faisant une courte analyse de deux manifestations culturelles, emblématiques de la fusion entre art, design et produits et nous décrypterons la perception de ces dispositifs à travers les médias. </a:t>
            </a:r>
          </a:p>
          <a:p>
            <a:r>
              <a:rPr lang="fr-FR" dirty="0"/>
              <a:t>Si l’artification, c’est à dire le passage à l’art d’une pratique comme le relève Nathalie </a:t>
            </a:r>
            <a:r>
              <a:rPr lang="fr-FR" dirty="0" err="1"/>
              <a:t>Heinich</a:t>
            </a:r>
            <a:r>
              <a:rPr lang="fr-FR" dirty="0"/>
              <a:t> (2012) concerne des objets et des activités dans toutes les sociétés avec la globalisation des échanges, elle est aussi une médiation comme les productions de l’art contemporain qui jouent avec la frontière entre art et non-art. Dans les deux cas, le choix des lieux de ces évènements apparaît comme l’élément constitutif de l’artification. </a:t>
            </a:r>
          </a:p>
          <a:p>
            <a:r>
              <a:rPr lang="fr-FR" dirty="0"/>
              <a:t>Musée et  communication entrepreneuriale : Le cas du n°5</a:t>
            </a:r>
          </a:p>
          <a:p>
            <a:r>
              <a:rPr lang="fr-FR" dirty="0"/>
              <a:t>Le palais de Tokyo à Paris a été utilisé pour une exposition consacré au parfum n°5 de Chanel valorisé par les interventions de multiples artistes à différentes époques sur le flacon et la fréquentation d’artistes célèbres du début du 20ème  siècle par la créatrice Coco Chanel comme Dali, Apollinaire ou Man Ray. La curation de cette exposition de packagings du parfum et de l’univers  de Chanel appuyée sur une large iconographie photos a été assurée par un directeur artistique et critique d’art prestigieux, Jean-Louis Froment. Ce cas pose la question de  la place d’une institution publique dans une opération de communication d’une entreprise privée, question qu’on retrouve dans l’ouvrage de Jean-Michel Tobelem (2005, édition revue et augmentée 2010), en effet de nombreux visiteurs interrogés ont perçu cette exposition comme une location d’espace. Cette mise en scène de produits, même ceux d’une marque faisant partie de notre patrimoine national, a provoqué des réactions ironiques sur l’aspect commercial de la manifestation dans un haut lieu de l’art contemporain. L’objectif communicationnel est cependant atteint, en exposant dans une muséographie recherchée les emballages successifs d’un produit presque centenaire, les stratèges de la marque l’ont à la fois ancré dans l’histoire, dans l’art, dans une esthétisation de la consommation et dans l’avenir, le palais de Tokyo étant habituellement dévolu à des manifestations d’art contemporain. Le </a:t>
            </a:r>
            <a:r>
              <a:rPr lang="fr-FR" dirty="0" err="1"/>
              <a:t>storytelling</a:t>
            </a:r>
            <a:r>
              <a:rPr lang="fr-FR" dirty="0"/>
              <a:t> a créé un effet de légende, en faisant d'un produit plus qu'un produit, permettant de dire aux consommateurs qu'ils achètent bien plus qu'un flacon : un objet d’art et un fragment de notre patrimoine. Une respectabilité que même la plus prestigieuse publicité ne saurait offrir mais la multiplication de ce type de manifestations (d’autres marques ont tour à tour privatisé le palais de Tokyo) risque de porter atteinte à la crédibilité des lieux d’exposition. Cette exposition qui a été présenté aussi à Moscou, Pékin, Shanghai et Canton a bénéficié de relais dans tous les supports mentionnés plus haut et sous forme de portfolio artistique dans M le magazine du Monde en version numérique. Si l’exposition a bénéficié d’excellentes retombées en termes de publicité rédactionnelles, notamment avec un interview de Jean-Louis Froment dans la version numérique du Monde (24 mai 2013), la même journaliste livrait un constat plus critique dans le même journal en titrant un article « Le luxe se paie l’art » (Chahine 6 décembre 2013).</a:t>
            </a:r>
          </a:p>
          <a:p>
            <a:r>
              <a:rPr lang="fr-FR" dirty="0"/>
              <a:t>Éditions d’art et vente de produits : Le cas </a:t>
            </a:r>
            <a:r>
              <a:rPr lang="fr-FR" dirty="0" err="1"/>
              <a:t>Sigimoto</a:t>
            </a:r>
            <a:endParaRPr lang="fr-FR" dirty="0"/>
          </a:p>
          <a:p>
            <a:r>
              <a:rPr lang="fr-FR" dirty="0"/>
              <a:t>La maison de luxe Hermès, que nous ne confondrons pas avec les éditions éponymes, possède plusieurs sites internet selon le but recherché, communication institutionnelle, communication relationnelle et interactive, boutique en ligne ainsi qu’une galerie d’art en ligne. Cette entreprise familiale fondée en 1837 a réalisé en 2013 un chiffre d’affaires de plus de trois milliards d’euros. Son cœur de métier est la sellerie donc le cuir mais depuis 1937, elle a aussi développé une activité de soierie et propose des carrés (foulards) ou étoles imprimés de dessins exclusifs réalisés par des artistes « maison » ou des collaborations extérieures y compris des artistes </a:t>
            </a:r>
            <a:r>
              <a:rPr lang="fr-FR" dirty="0" err="1"/>
              <a:t>graffeurs</a:t>
            </a:r>
            <a:r>
              <a:rPr lang="fr-FR" dirty="0"/>
              <a:t> connus comme Kongo.</a:t>
            </a:r>
          </a:p>
          <a:p>
            <a:r>
              <a:rPr lang="fr-FR" dirty="0"/>
              <a:t>Pour sa galerie d’art en ligne, elle reproduit des œuvres de Josef </a:t>
            </a:r>
            <a:r>
              <a:rPr lang="fr-FR" dirty="0" err="1"/>
              <a:t>Albers</a:t>
            </a:r>
            <a:r>
              <a:rPr lang="fr-FR" dirty="0"/>
              <a:t>, Daniel Buren et plus récemment d’</a:t>
            </a:r>
            <a:r>
              <a:rPr lang="fr-FR" dirty="0" err="1"/>
              <a:t>Iroshi</a:t>
            </a:r>
            <a:r>
              <a:rPr lang="fr-FR" dirty="0"/>
              <a:t> </a:t>
            </a:r>
            <a:r>
              <a:rPr lang="fr-FR" dirty="0" err="1"/>
              <a:t>Sigimoto</a:t>
            </a:r>
            <a:r>
              <a:rPr lang="fr-FR" dirty="0"/>
              <a:t> sur ses célères « carrés », le tarif des foulards passent de 300 € pour un modèle commercial à 7 000 € pour une édition d’artiste, pièce unique ou édition limitée à cinq exemplaires. Compte tenu de l’envergure internationale de l’entreprise, où ces ventes d’objets d’art pèsent fort peu, il est évident que ces éditions ne sont pas une activité purement commerciale ou purement artistique mais une activité communicationnelle qui a vocation à </a:t>
            </a:r>
            <a:r>
              <a:rPr lang="fr-FR" dirty="0" err="1"/>
              <a:t>artificialiser</a:t>
            </a:r>
            <a:r>
              <a:rPr lang="fr-FR" dirty="0"/>
              <a:t> les autres réalisations de la marque. </a:t>
            </a:r>
          </a:p>
          <a:p>
            <a:r>
              <a:rPr lang="fr-FR" dirty="0"/>
              <a:t>Au-delà de la perte d’aura chère à Walter Benjamin (L’œuvre d’art à l’époque de sa reproductibilité technique, Version de 1939, Gallimard 2000), ce cas pose la question de l’influence de la communication d’entreprise sur les Rencontres d’Arles dont la direction a subi de nombreuses pressions pour présenter dans un de ses lieux habituels des Rencontres d’Arles, l’église Saint-Blaise, des Polaroid des fameux carrés saisis dans l’appartement tokyoïte d’Hiroshi </a:t>
            </a:r>
            <a:r>
              <a:rPr lang="fr-FR" dirty="0" err="1"/>
              <a:t>Sigimoto</a:t>
            </a:r>
            <a:r>
              <a:rPr lang="fr-FR" dirty="0"/>
              <a:t> tandis que l’exposition principale de </a:t>
            </a:r>
            <a:r>
              <a:rPr lang="fr-FR" dirty="0" err="1"/>
              <a:t>Sigimoto</a:t>
            </a:r>
            <a:r>
              <a:rPr lang="fr-FR" dirty="0"/>
              <a:t>, de beaux tirages en noir et blanc, était soutenue par Hermès.</a:t>
            </a:r>
          </a:p>
          <a:p>
            <a:r>
              <a:rPr lang="fr-FR" dirty="0"/>
              <a:t>Si l’édition de 2013 des Rencontres d’Arles bruissait du conflit entre son directeur, François </a:t>
            </a:r>
            <a:r>
              <a:rPr lang="fr-FR" dirty="0" err="1"/>
              <a:t>Hébel</a:t>
            </a:r>
            <a:r>
              <a:rPr lang="fr-FR" dirty="0"/>
              <a:t> et de la fondatrice de la Fondation </a:t>
            </a:r>
            <a:r>
              <a:rPr lang="fr-FR" dirty="0" err="1"/>
              <a:t>Luma</a:t>
            </a:r>
            <a:r>
              <a:rPr lang="fr-FR" dirty="0"/>
              <a:t>, Maja Hoffman mécène des Rencontres, les journalistes ont souvent décrit l’opposition de deux visions de cette manifestation comme un différence de style : l’une axée sur la photographie documentaire, et une autre vision qui voudrait être plus ouverte sur la création contemporaine. En réalité,  il s’agit d’une opposition plus profonde entre usage communicationnel des Rencontres d’Arles par des entreprises sponsors intervenant jusqu’au choix des lieux et des produits présentés pour en faire un outil marketing de leurs activités et la pratique exigeante d’une institution du monde de la photographie qui même si elle s’était toujours appuyée sur des sponsors, avait gardé jusqu’à présent une grande autonomie dans sa programmation qui semble compromise avec la démission du directeur des Rencontres d’Arles.</a:t>
            </a:r>
          </a:p>
          <a:p>
            <a:r>
              <a:rPr lang="fr-FR" dirty="0"/>
              <a:t>Si le fonctionnement d’une galerie d’art en ligne sous la houlette d’une entreprise dans un objectif communicationnel est possible, la communication entrepreneuriale interférant avec les choix esthétiques d’un commissaire d’exposition atteint les limites de la collusion entre art et activité économique, et peut créer un effet de </a:t>
            </a:r>
            <a:r>
              <a:rPr lang="fr-FR" dirty="0" err="1"/>
              <a:t>buzz</a:t>
            </a:r>
            <a:r>
              <a:rPr lang="fr-FR" dirty="0"/>
              <a:t> négatif contrant la valorisation par le </a:t>
            </a:r>
            <a:r>
              <a:rPr lang="fr-FR" dirty="0" err="1"/>
              <a:t>storytelling</a:t>
            </a:r>
            <a:r>
              <a:rPr lang="fr-FR" dirty="0"/>
              <a:t>.</a:t>
            </a:r>
          </a:p>
          <a:p>
            <a:r>
              <a:rPr lang="fr-FR" dirty="0" err="1"/>
              <a:t>Storytelling</a:t>
            </a:r>
            <a:r>
              <a:rPr lang="fr-FR" dirty="0"/>
              <a:t> </a:t>
            </a:r>
            <a:r>
              <a:rPr lang="fr-FR" dirty="0" err="1"/>
              <a:t>arty</a:t>
            </a:r>
            <a:r>
              <a:rPr lang="fr-FR" dirty="0"/>
              <a:t> : l’esthétique comme élément du </a:t>
            </a:r>
            <a:r>
              <a:rPr lang="fr-FR" dirty="0" err="1"/>
              <a:t>storytelling</a:t>
            </a:r>
            <a:endParaRPr lang="fr-FR" dirty="0"/>
          </a:p>
          <a:p>
            <a:r>
              <a:rPr lang="fr-FR" dirty="0"/>
              <a:t>Le  brand </a:t>
            </a:r>
            <a:r>
              <a:rPr lang="fr-FR" dirty="0" err="1"/>
              <a:t>storytelling</a:t>
            </a:r>
            <a:r>
              <a:rPr lang="fr-FR" dirty="0"/>
              <a:t>, en référence à une stratégie de communication de marque spécifique visant à raconter une histoire au sujet de la marque, a été structuré autour de la vraisemblance du récit plus que de sa véracité. Avec l’artification généralisée des produits l’</a:t>
            </a:r>
            <a:r>
              <a:rPr lang="fr-FR" dirty="0" err="1"/>
              <a:t>arty</a:t>
            </a:r>
            <a:r>
              <a:rPr lang="fr-FR" dirty="0"/>
              <a:t> </a:t>
            </a:r>
            <a:r>
              <a:rPr lang="fr-FR" dirty="0" err="1"/>
              <a:t>storytelling</a:t>
            </a:r>
            <a:r>
              <a:rPr lang="fr-FR" dirty="0"/>
              <a:t> est là pour nous raconter que tout est art dans une transfiguration du banal (Danto 1989) par la qualité muséale du lieu fonctionnant comme une instance de légitimation de l’artification d’un objet industriel.</a:t>
            </a:r>
          </a:p>
          <a:p>
            <a:r>
              <a:rPr lang="fr-FR" dirty="0"/>
              <a:t>Les médias en relayant abondamment l’actualité de ces manifestations communicationnelles dans les mêmes termes que celles d’artistes déconnectés d’impératifs commerciaux consolident les travaux scientifiques considérant « …le récit journalistique comme potentiellement ou effectivement manipulatoire. Ses narrations sont perçues comme des amplificateurs équivoques du </a:t>
            </a:r>
            <a:r>
              <a:rPr lang="fr-FR" dirty="0" err="1"/>
              <a:t>storytelling</a:t>
            </a:r>
            <a:r>
              <a:rPr lang="fr-FR" dirty="0"/>
              <a:t>, des instruments de domination symbolique et de valorisation marchande.» (Pélissier N. 2012)</a:t>
            </a:r>
          </a:p>
          <a:p>
            <a:r>
              <a:rPr lang="fr-FR" dirty="0"/>
              <a:t>Le dispositif de monstration comme système de signes</a:t>
            </a:r>
          </a:p>
          <a:p>
            <a:r>
              <a:rPr lang="fr-FR" dirty="0"/>
              <a:t>Jean-Jacques </a:t>
            </a:r>
            <a:r>
              <a:rPr lang="fr-FR" dirty="0" err="1"/>
              <a:t>Boutaud</a:t>
            </a:r>
            <a:r>
              <a:rPr lang="fr-FR" dirty="0"/>
              <a:t> et  Karine Berthelot-</a:t>
            </a:r>
            <a:r>
              <a:rPr lang="fr-FR" dirty="0" err="1"/>
              <a:t>Guiet</a:t>
            </a:r>
            <a:r>
              <a:rPr lang="fr-FR" dirty="0"/>
              <a:t> (RFSIC, 30 juillet 2013) ont souhaité pour « donner une place aux approches communicationnelles plurielles de la sémiotique », « montrer la capacité des différentes méthodes à saisir « la vie des signes au sein de la vie sociale » et « reconnaître du signe dans les choses, c’est du même coup poser la relation aux choses, leur place dans le monde, dans notre monde, notre place et celle des autres par le truchement des signes qui se manifestent ».</a:t>
            </a:r>
          </a:p>
          <a:p>
            <a:r>
              <a:rPr lang="fr-FR" dirty="0"/>
              <a:t>Dans cet optique, nous pouvons considérer le lieu d’exposition, le musée, l’œuvre d’art, l’artiste comme un système de signes organisant la communication d’un message subliminal à destination du public participant à l’essor de pratiques narratives comme spectateur participant.</a:t>
            </a:r>
          </a:p>
          <a:p>
            <a:r>
              <a:rPr lang="fr-FR" dirty="0"/>
              <a:t>Ces pratiques constituent-elles « un système cohérent de signes à partir duquel seulement peut s’élaborer un concept de la consommation » (Baudrillard, 1968), un nouveau langage de l’art (Goodman 1990) ou un ultime avatar de la marchandisation du monde telle que l’a exposée (Sicard 2010) ?</a:t>
            </a:r>
          </a:p>
          <a:p>
            <a:r>
              <a:rPr lang="fr-FR" dirty="0"/>
              <a:t>Perspective théorique</a:t>
            </a:r>
          </a:p>
          <a:p>
            <a:r>
              <a:rPr lang="fr-FR" dirty="0"/>
              <a:t>En mettant en avant l’esthétisation croissante de la communication d’entreprise dans les médias, et même si nous en avons presque fini avec « l’habitude de penser la science comme purement intellectuelle et l’art comme purement émotionnel qui a jeté beaucoup de troubles dans beaucoup de réflexions qui concernent à la fois l’art et la science » (Goodman,1984), il nous faudra également en terminer avec la mise à l’écart de l’entreprise et de son vocable péjoratif de « </a:t>
            </a:r>
            <a:r>
              <a:rPr lang="fr-FR" dirty="0" err="1"/>
              <a:t>com</a:t>
            </a:r>
            <a:r>
              <a:rPr lang="fr-FR" dirty="0"/>
              <a:t>’ »  dans le monde des sciences de l’information et de la communication.</a:t>
            </a:r>
          </a:p>
          <a:p>
            <a:r>
              <a:rPr lang="fr-FR" dirty="0"/>
              <a:t>Cette démarche d’esthétisation du monde (</a:t>
            </a:r>
            <a:r>
              <a:rPr lang="fr-FR" dirty="0" err="1"/>
              <a:t>Lipovetsky</a:t>
            </a:r>
            <a:r>
              <a:rPr lang="fr-FR" dirty="0"/>
              <a:t> &amp; </a:t>
            </a:r>
            <a:r>
              <a:rPr lang="fr-FR" dirty="0" err="1"/>
              <a:t>Serroy</a:t>
            </a:r>
            <a:r>
              <a:rPr lang="fr-FR" dirty="0"/>
              <a:t> 2013) ne permet pas sans doute de faire triompher la valeur esprit contre le populisme industriel (</a:t>
            </a:r>
            <a:r>
              <a:rPr lang="fr-FR" dirty="0" err="1"/>
              <a:t>Stiegler</a:t>
            </a:r>
            <a:r>
              <a:rPr lang="fr-FR" dirty="0"/>
              <a:t> 2006) mais légitime une nouvelle pratique communicationnelle apparue sous le vocable d’« </a:t>
            </a:r>
            <a:r>
              <a:rPr lang="fr-FR" dirty="0" err="1"/>
              <a:t>arketing</a:t>
            </a:r>
            <a:r>
              <a:rPr lang="fr-FR" dirty="0"/>
              <a:t> » englobant jusqu’à l’utilisation du lieu comme élément de perception esthétique et communicationnelle (</a:t>
            </a:r>
            <a:r>
              <a:rPr lang="fr-FR" dirty="0" err="1"/>
              <a:t>Hillaire</a:t>
            </a:r>
            <a:r>
              <a:rPr lang="fr-FR" dirty="0"/>
              <a:t> 2008).</a:t>
            </a:r>
          </a:p>
          <a:p>
            <a:r>
              <a:rPr lang="fr-FR" dirty="0"/>
              <a:t>Il nous reste à vérifier si ce dispositif est une simple stratégie de communication permettant de recréer une distinction sociale dans la consommation ou un nouvel avatar de la démocratisation du luxe (</a:t>
            </a:r>
            <a:r>
              <a:rPr lang="fr-FR" dirty="0" err="1"/>
              <a:t>Sloterdjik</a:t>
            </a:r>
            <a:r>
              <a:rPr lang="fr-FR" dirty="0"/>
              <a:t> &amp; Finkielkraut 2003).</a:t>
            </a:r>
          </a:p>
          <a:p>
            <a:r>
              <a:rPr lang="fr-FR" dirty="0"/>
              <a:t>La fameuse maxime de Robert Filliou « L’art est ce qui rend la vie plus intéressante que l’art » peut-elle être réécrite : « L’art est ce qui rend la communication plus intéressante que l’art ? »</a:t>
            </a:r>
          </a:p>
          <a:p>
            <a:r>
              <a:rPr lang="fr-FR" dirty="0"/>
              <a:t>Bibliographie</a:t>
            </a:r>
          </a:p>
          <a:p>
            <a:r>
              <a:rPr lang="fr-FR" dirty="0" err="1"/>
              <a:t>Assouly</a:t>
            </a:r>
            <a:r>
              <a:rPr lang="fr-FR" dirty="0"/>
              <a:t> O. (2004), Le luxe: essais sur la fabrique de l’ostentation, Paris, Institut français de la mode : Regard.</a:t>
            </a:r>
          </a:p>
          <a:p>
            <a:r>
              <a:rPr lang="fr-FR" dirty="0"/>
              <a:t>Barthes R. (1970), Mythologies, Paris: Éditions du Seuil.</a:t>
            </a:r>
          </a:p>
          <a:p>
            <a:r>
              <a:rPr lang="fr-FR" dirty="0"/>
              <a:t>Barthes R. (2007), L’empire des signes, Paris: Éditions du Seuil.</a:t>
            </a:r>
          </a:p>
          <a:p>
            <a:r>
              <a:rPr lang="fr-FR" dirty="0"/>
              <a:t>Bastien V. (2012), Luxe oblige, Paris, </a:t>
            </a:r>
            <a:r>
              <a:rPr lang="fr-FR" dirty="0" err="1"/>
              <a:t>Eyrolles</a:t>
            </a:r>
            <a:r>
              <a:rPr lang="fr-FR" dirty="0"/>
              <a:t> Éditions. </a:t>
            </a:r>
          </a:p>
          <a:p>
            <a:r>
              <a:rPr lang="fr-FR" dirty="0"/>
              <a:t>Baudrillard J. (1991), Le système des objets, [Paris]: Gallimard.</a:t>
            </a:r>
          </a:p>
          <a:p>
            <a:r>
              <a:rPr lang="fr-FR" dirty="0"/>
              <a:t>Benjamin W. (1939), L’oeuvre d’art à l’époque de sa reproductibilité technique: version de 1939, Paris, Gallimard.</a:t>
            </a:r>
          </a:p>
          <a:p>
            <a:r>
              <a:rPr lang="fr-FR" dirty="0" err="1"/>
              <a:t>Benmoussa</a:t>
            </a:r>
            <a:r>
              <a:rPr lang="fr-FR" dirty="0"/>
              <a:t> F-Z. &amp; </a:t>
            </a:r>
            <a:r>
              <a:rPr lang="fr-FR" dirty="0" err="1"/>
              <a:t>Maynadier</a:t>
            </a:r>
            <a:r>
              <a:rPr lang="fr-FR" dirty="0"/>
              <a:t> B. (2013), Brand </a:t>
            </a:r>
            <a:r>
              <a:rPr lang="fr-FR" dirty="0" err="1"/>
              <a:t>storytelling</a:t>
            </a:r>
            <a:r>
              <a:rPr lang="fr-FR" dirty="0"/>
              <a:t> : entre doute et croyance. Une étude des récits de la marque Moleskine, Décisions Marketing, (70).</a:t>
            </a:r>
          </a:p>
          <a:p>
            <a:r>
              <a:rPr lang="fr-FR" dirty="0"/>
              <a:t>Besnier J.-M. &amp; </a:t>
            </a:r>
            <a:r>
              <a:rPr lang="fr-FR" dirty="0" err="1"/>
              <a:t>Perriault</a:t>
            </a:r>
            <a:r>
              <a:rPr lang="fr-FR" dirty="0"/>
              <a:t> J. (2013), Interdisciplinarité : entre discipline et indiscipline, Paris, CNRS éditions.</a:t>
            </a:r>
          </a:p>
          <a:p>
            <a:r>
              <a:rPr lang="fr-FR" dirty="0" err="1"/>
              <a:t>Boutaud</a:t>
            </a:r>
            <a:r>
              <a:rPr lang="fr-FR" dirty="0"/>
              <a:t> J.-J. (1998), Sémiotique et communication: du signe au sens, Paris, L’Harmattan.</a:t>
            </a:r>
          </a:p>
          <a:p>
            <a:r>
              <a:rPr lang="fr-FR" dirty="0"/>
              <a:t>Chahine V. (2013, décembre 6), Le luxe se paie l’art, Le </a:t>
            </a:r>
            <a:r>
              <a:rPr lang="fr-FR" dirty="0" err="1"/>
              <a:t>Monde.fr</a:t>
            </a:r>
            <a:r>
              <a:rPr lang="fr-FR" dirty="0"/>
              <a:t>, Consulté à l’adresse</a:t>
            </a:r>
          </a:p>
          <a:p>
            <a:r>
              <a:rPr lang="fr-FR" dirty="0"/>
              <a:t>http://</a:t>
            </a:r>
            <a:r>
              <a:rPr lang="fr-FR" dirty="0" err="1"/>
              <a:t>www.lemonde.fr</a:t>
            </a:r>
            <a:r>
              <a:rPr lang="fr-FR" dirty="0"/>
              <a:t>/mode/article/2013/12/06/le-luxe-se-paie-l-art_3525812_1383317.html  le 12 décembre 2013</a:t>
            </a:r>
          </a:p>
          <a:p>
            <a:r>
              <a:rPr lang="fr-FR" dirty="0"/>
              <a:t>Danto A. C., Schaeffer J.-M. &amp; </a:t>
            </a:r>
            <a:r>
              <a:rPr lang="fr-FR" dirty="0" err="1"/>
              <a:t>Hary</a:t>
            </a:r>
            <a:r>
              <a:rPr lang="fr-FR" dirty="0"/>
              <a:t>-Schaeffer C. (1989), La Transfiguration du banal: une philosophie de l’art Paris: Ed. du Seuil.</a:t>
            </a:r>
          </a:p>
          <a:p>
            <a:r>
              <a:rPr lang="fr-FR" dirty="0"/>
              <a:t>De Ferrière le </a:t>
            </a:r>
            <a:r>
              <a:rPr lang="fr-FR" dirty="0" err="1"/>
              <a:t>Vayer</a:t>
            </a:r>
            <a:r>
              <a:rPr lang="fr-FR" dirty="0"/>
              <a:t> M. (2007), L’industrie du luxe et la mode : du temps des créateurs au temps des communicants (fin XIXe, fin XXe siècle), Apparence(s),  Consulté à l’adresse http://</a:t>
            </a:r>
            <a:r>
              <a:rPr lang="fr-FR" dirty="0" err="1"/>
              <a:t>apparences.revues.org</a:t>
            </a:r>
            <a:r>
              <a:rPr lang="fr-FR" dirty="0"/>
              <a:t>/61 le 22 avril 14.</a:t>
            </a:r>
          </a:p>
          <a:p>
            <a:r>
              <a:rPr lang="fr-FR" dirty="0" err="1"/>
              <a:t>Heinich</a:t>
            </a:r>
            <a:r>
              <a:rPr lang="fr-FR" dirty="0"/>
              <a:t> N., Shapiro R. (dir.) (2012), De l’artification: enquêtes sur le passage à l’art, Paris, Éditions de l’École des hautes études en sciences sociales.</a:t>
            </a:r>
          </a:p>
          <a:p>
            <a:r>
              <a:rPr lang="fr-FR" dirty="0"/>
              <a:t>Finkielkraut A. &amp; </a:t>
            </a:r>
            <a:r>
              <a:rPr lang="fr-FR" dirty="0" err="1"/>
              <a:t>Sloterdijk</a:t>
            </a:r>
            <a:r>
              <a:rPr lang="fr-FR" dirty="0"/>
              <a:t> P.(2005), Les battements du monde: dialogue, Paris, Hachette-Littératures.</a:t>
            </a:r>
          </a:p>
          <a:p>
            <a:r>
              <a:rPr lang="fr-FR" dirty="0"/>
              <a:t>Goodman N., </a:t>
            </a:r>
            <a:r>
              <a:rPr lang="fr-FR" dirty="0" err="1"/>
              <a:t>Morizot</a:t>
            </a:r>
            <a:r>
              <a:rPr lang="fr-FR" dirty="0"/>
              <a:t> J. (2005), Langages de l’art une approche de la théorie des symboles. Paris, Hachette Littératures.</a:t>
            </a:r>
          </a:p>
          <a:p>
            <a:r>
              <a:rPr lang="fr-FR" dirty="0"/>
              <a:t>Goodman N. (2009), L’art en théorie et en action, Paris, Gallimard.</a:t>
            </a:r>
          </a:p>
          <a:p>
            <a:r>
              <a:rPr lang="fr-FR" dirty="0" err="1"/>
              <a:t>Hillaire</a:t>
            </a:r>
            <a:r>
              <a:rPr lang="fr-FR" dirty="0"/>
              <a:t> N. (2008). L’expérience esthétique des lieux: essai, Paris, l’Harmattan.</a:t>
            </a:r>
          </a:p>
          <a:p>
            <a:r>
              <a:rPr lang="fr-FR" dirty="0" err="1"/>
              <a:t>Hillaire</a:t>
            </a:r>
            <a:r>
              <a:rPr lang="fr-FR" dirty="0"/>
              <a:t> N. (dir.), (2008), Colloque « Arts, entreprises et technologies: quels modèles de développement pour l’Europe? » L’artiste et l’entrepreneur, Saint-Etienne, Paris, Nice, Cité du design, </a:t>
            </a:r>
            <a:r>
              <a:rPr lang="fr-FR" dirty="0" err="1"/>
              <a:t>Advancia</a:t>
            </a:r>
            <a:r>
              <a:rPr lang="fr-FR" dirty="0"/>
              <a:t>-Négocia, Université de Nice-Sophia Antipolis.</a:t>
            </a:r>
          </a:p>
          <a:p>
            <a:r>
              <a:rPr lang="fr-FR" dirty="0" err="1"/>
              <a:t>Jaquinot</a:t>
            </a:r>
            <a:r>
              <a:rPr lang="fr-FR" dirty="0"/>
              <a:t>-Delaunay G., &amp; Monnoyer L., (1999), Le Dispositif: entre usage et concept, Paris, CNRS Éditions.</a:t>
            </a:r>
          </a:p>
          <a:p>
            <a:r>
              <a:rPr lang="fr-FR" dirty="0"/>
              <a:t>Kapferer J.-N. (2012), Ré-inventer les marques: la fin des marques telles que nous les connaissons, Paris, </a:t>
            </a:r>
            <a:r>
              <a:rPr lang="fr-FR" dirty="0" err="1"/>
              <a:t>Eyrolles</a:t>
            </a:r>
            <a:r>
              <a:rPr lang="fr-FR" dirty="0"/>
              <a:t>.</a:t>
            </a:r>
          </a:p>
          <a:p>
            <a:r>
              <a:rPr lang="fr-FR" dirty="0" err="1"/>
              <a:t>Lipovetsky</a:t>
            </a:r>
            <a:r>
              <a:rPr lang="fr-FR" dirty="0"/>
              <a:t> G. (2013), L’esthétisation du monde: vivre à l’âge du capitalisme artiste, Paris: Gallimard.</a:t>
            </a:r>
          </a:p>
          <a:p>
            <a:r>
              <a:rPr lang="fr-FR" dirty="0"/>
              <a:t>Michaud Y. (2011), L’ art à l’état gazeux essai sur le triomphe de l’esthétisme, Paris, A. Fayard.</a:t>
            </a:r>
          </a:p>
          <a:p>
            <a:r>
              <a:rPr lang="fr-FR" dirty="0" err="1"/>
              <a:t>Moureau</a:t>
            </a:r>
            <a:r>
              <a:rPr lang="fr-FR" dirty="0"/>
              <a:t> N. &amp; </a:t>
            </a:r>
            <a:r>
              <a:rPr lang="fr-FR" dirty="0" err="1"/>
              <a:t>Sagot-Duvauroux</a:t>
            </a:r>
            <a:r>
              <a:rPr lang="fr-FR" dirty="0"/>
              <a:t> D. (2010), Le marché de l’art contemporain, Paris, La Découverte.</a:t>
            </a:r>
          </a:p>
          <a:p>
            <a:r>
              <a:rPr lang="fr-FR" dirty="0"/>
              <a:t>Pélissier N., &amp; Marti, M. (2012), Le </a:t>
            </a:r>
            <a:r>
              <a:rPr lang="fr-FR" dirty="0" err="1"/>
              <a:t>storytelling</a:t>
            </a:r>
            <a:r>
              <a:rPr lang="fr-FR" dirty="0"/>
              <a:t>: succès des histoires, histoire d’un succès, Paris, l’Harmattan.</a:t>
            </a:r>
          </a:p>
          <a:p>
            <a:r>
              <a:rPr lang="fr-FR" dirty="0" err="1"/>
              <a:t>Semprini</a:t>
            </a:r>
            <a:r>
              <a:rPr lang="fr-FR" dirty="0"/>
              <a:t>, A. (1992), Le Marketing de la marque: approche sémiotique, Paris, Éditions Liaisons.</a:t>
            </a:r>
          </a:p>
          <a:p>
            <a:r>
              <a:rPr lang="fr-FR" dirty="0"/>
              <a:t>Sicard M.-C. (2010), Luxe, mensonges &amp; marketing, Paris, Pearson Education.</a:t>
            </a:r>
          </a:p>
          <a:p>
            <a:r>
              <a:rPr lang="fr-FR" dirty="0" err="1"/>
              <a:t>Stiegler</a:t>
            </a:r>
            <a:r>
              <a:rPr lang="fr-FR" dirty="0"/>
              <a:t> B. (2006), </a:t>
            </a:r>
            <a:r>
              <a:rPr lang="fr-FR" dirty="0" err="1"/>
              <a:t>Réenchanter</a:t>
            </a:r>
            <a:r>
              <a:rPr lang="fr-FR" dirty="0"/>
              <a:t> le monde, Paris, Champs Essais, Flammarion.</a:t>
            </a:r>
          </a:p>
          <a:p>
            <a:r>
              <a:rPr lang="fr-FR" dirty="0"/>
              <a:t>Tobelem J.-M., Rosenberg P., </a:t>
            </a:r>
            <a:r>
              <a:rPr lang="fr-FR" dirty="0" err="1"/>
              <a:t>Deloche</a:t>
            </a:r>
            <a:r>
              <a:rPr lang="fr-FR" dirty="0"/>
              <a:t> B., (2010), Le nouvel âge des musées les institutions culturelles au défi de la gestion, Paris, A. Colin.</a:t>
            </a:r>
          </a:p>
          <a:p>
            <a:r>
              <a:rPr lang="fr-FR" dirty="0" err="1"/>
              <a:t>Wolton</a:t>
            </a:r>
            <a:r>
              <a:rPr lang="fr-FR" dirty="0"/>
              <a:t> D. (2009), Informer n’est pas communiquer, Paris, CNRS éditions.</a:t>
            </a:r>
          </a:p>
          <a:p>
            <a:endParaRPr lang="fr-FR" dirty="0"/>
          </a:p>
          <a:p>
            <a:endParaRPr lang="fr-FR" dirty="0"/>
          </a:p>
          <a:p>
            <a:endParaRPr lang="fr-FR" dirty="0"/>
          </a:p>
          <a:p>
            <a:endParaRPr lang="fr-FR" dirty="0"/>
          </a:p>
          <a:p>
            <a:r>
              <a:rPr lang="fr-FR" dirty="0"/>
              <a:t>Art, médias et communication des entreprises : du mécénat au (m)</a:t>
            </a:r>
            <a:r>
              <a:rPr lang="fr-FR" dirty="0" err="1"/>
              <a:t>arketing</a:t>
            </a:r>
            <a:endParaRPr lang="fr-FR" dirty="0"/>
          </a:p>
          <a:p>
            <a:r>
              <a:rPr lang="fr-FR" dirty="0"/>
              <a:t>Introduction</a:t>
            </a:r>
          </a:p>
          <a:p>
            <a:r>
              <a:rPr lang="fr-FR" dirty="0"/>
              <a:t>Dans l’esprit d’aventure interdisciplinaire des Sciences de l’Information et de la Communication célébré par Franck </a:t>
            </a:r>
            <a:r>
              <a:rPr lang="fr-FR" dirty="0" err="1"/>
              <a:t>Renucci</a:t>
            </a:r>
            <a:r>
              <a:rPr lang="fr-FR" dirty="0"/>
              <a:t> &amp; Maud Pélissier dans la revue Hermès, nous nous attachons ici à mettre en perspective les nouvelles relations entre l’art, la communication et l’entreprise en tentant de faire dialoguer esthétique, communication, sociologie et marketing.</a:t>
            </a:r>
          </a:p>
          <a:p>
            <a:r>
              <a:rPr lang="fr-FR" dirty="0"/>
              <a:t>Ces nouvelles relations se sont cristallisées dans les processus d’artification analysés par Nathalie </a:t>
            </a:r>
            <a:r>
              <a:rPr lang="fr-FR" dirty="0" err="1"/>
              <a:t>Heinich</a:t>
            </a:r>
            <a:r>
              <a:rPr lang="fr-FR" dirty="0"/>
              <a:t> et Roberta Shapiro (2012) c’est à dire le passage du non-art à l’art d’un objet, d’une pratique ou d’une œuvre. L’étude de ce processus d’artification permet de décrypter comment cette esthétisation peut être méthodiquement organisée au sein de dispositifs communicationnels.</a:t>
            </a:r>
          </a:p>
          <a:p>
            <a:r>
              <a:rPr lang="fr-FR" dirty="0"/>
              <a:t>Il s’agit de déterminer si l’art contemporain est-il devenu un dispositif de communication entrepreneuriale.</a:t>
            </a:r>
          </a:p>
          <a:p>
            <a:r>
              <a:rPr lang="fr-FR" dirty="0"/>
              <a:t>En nous appuyant sur les recherches consacrées aux liens étroits tissés entre l’art contemporain, le design et l’entreprise (</a:t>
            </a:r>
            <a:r>
              <a:rPr lang="fr-FR" dirty="0" err="1"/>
              <a:t>Hillaire</a:t>
            </a:r>
            <a:r>
              <a:rPr lang="fr-FR" dirty="0"/>
              <a:t> 2008) et l’expression de ceux-ci dans les médias, nous présentons des premiers résultats d’enquête concernant l’artification de pratiques de marketing et son corollaire, la marchandisation de certaines pratiques artistiques, mettant ainsi en lumière leurs conséquences esthétiques, sociologiques et communicationnelles.</a:t>
            </a:r>
          </a:p>
          <a:p>
            <a:endParaRPr lang="fr-FR" dirty="0"/>
          </a:p>
          <a:p>
            <a:endParaRPr lang="fr-FR" dirty="0"/>
          </a:p>
          <a:p>
            <a:endParaRPr lang="fr-FR" dirty="0"/>
          </a:p>
          <a:p>
            <a:endParaRPr lang="fr-FR" dirty="0"/>
          </a:p>
          <a:p>
            <a:endParaRPr lang="fr-FR" dirty="0"/>
          </a:p>
          <a:p>
            <a:r>
              <a:rPr lang="fr-FR" dirty="0"/>
              <a:t>Une histoire et un contexte économique </a:t>
            </a:r>
          </a:p>
          <a:p>
            <a:r>
              <a:rPr lang="fr-FR" dirty="0"/>
              <a:t>Si l’art depuis ses origines délivre un message que les hommes continuent de percevoir à plusieurs dizaines de milliers d’années de distance comme la grotte Chauvet en Ardèche et que les pratiques de mécénat ont été continues depuis l’Antiquité, le 20ème siècle a connu un développement spectaculaire d’un mécénat d’envergure où les riches et les puissants soucieux de donner une image gratifiante de leur pouvoir et de leur munificence ont peu à peu été remplacés par les entreprises, l’objectif de ces nouveaux mécènes étant de créer des rapprochements de valeurs symboliques entre art et industrie, jusqu’à la confusion et  un véritable passage à l’art de certains produits.</a:t>
            </a:r>
          </a:p>
          <a:p>
            <a:r>
              <a:rPr lang="fr-FR" dirty="0"/>
              <a:t>A l’instar d’une marque de champagne comme Perrier-</a:t>
            </a:r>
            <a:r>
              <a:rPr lang="fr-FR" dirty="0" err="1"/>
              <a:t>Jouët</a:t>
            </a:r>
            <a:r>
              <a:rPr lang="fr-FR" dirty="0"/>
              <a:t> qui dès 1902 avait collaboré avec Émile Gallé pour la cuvée exceptionnelle Belle Époque, d’autres marques ont utilisé l’aura de l’art pour signifier l’excellence, l’exception de leur produits ou inscrire leurs maisons à la fois dans une lignée historique et dans l’avenir comme la Fondation Cartier pour l’Art contemporain, pionnière dans le mécénat de l’art contemporain depuis 1984 ou la Fondation Ricard partenaire de la FIAC (Foire Internationale d’Art Contemporain à Paris) depuis 1988.</a:t>
            </a:r>
          </a:p>
          <a:p>
            <a:r>
              <a:rPr lang="fr-FR" dirty="0"/>
              <a:t>Jusqu’au siècle dernier, ces rapprochements aussi variés et nombreux qu’ils aient été, demeuraient parfaitement circonscrits, mécénat ou collaboration ponctuelle sur un produit, l’association d’un artiste ou d’une pratique artistique à un nom de marque ou d’entreprise transférait symboliquement les valeurs esthétiques et culturelles de l’un vers l’autre. La problématique communicationnelle restait relativement simple, et la proximité de l’art signifiait la qualité de l’émetteur et celle du récepteur capable de percevoir une esthétique complexe.</a:t>
            </a:r>
          </a:p>
          <a:p>
            <a:r>
              <a:rPr lang="fr-FR" dirty="0"/>
              <a:t>De 2001 à 2008, les collaborations très médiatisées entre Marc Jacobs, directeur artistique de Louis Vuitton, et Stephen </a:t>
            </a:r>
            <a:r>
              <a:rPr lang="fr-FR" dirty="0" err="1"/>
              <a:t>Sprouse</a:t>
            </a:r>
            <a:r>
              <a:rPr lang="fr-FR" dirty="0"/>
              <a:t>, </a:t>
            </a:r>
            <a:r>
              <a:rPr lang="fr-FR" dirty="0" err="1"/>
              <a:t>Takashi</a:t>
            </a:r>
            <a:r>
              <a:rPr lang="fr-FR" dirty="0"/>
              <a:t> </a:t>
            </a:r>
            <a:r>
              <a:rPr lang="fr-FR" dirty="0" err="1"/>
              <a:t>Murakami</a:t>
            </a:r>
            <a:r>
              <a:rPr lang="fr-FR" dirty="0"/>
              <a:t> puis Richard Prince même si elles restent centrées sur les ressources de la sérigraphie pour renouveler un produit phare de l’entreprise, la toile monogrammée utilisée depuis le 19ème siècle ont profondément bouleversé le monde de l’art. Appuyés sur une importante campagne de presse, les produits concernés ont modifiés les frontières entre un produit industriel  attaché à une certaine forme de luxe et des pratiques artistiques peu conventionnelles. Ces productions ont questionné également les frontières entre les deux disciplines de l’art et du design qui tendent à se confondre et ont également abondé un système de signes valorisant le consommateur en amateur d’art.</a:t>
            </a:r>
          </a:p>
          <a:p>
            <a:r>
              <a:rPr lang="fr-FR" dirty="0"/>
              <a:t>Le directeur artistique starisé, Marc Jacobs,  projetait avec ces réalisations une marque plus que centenaire à l’esthétique désuète, celle du monogramme, vers une post modernité transgressive avec les graffitis de Stephen </a:t>
            </a:r>
            <a:r>
              <a:rPr lang="fr-FR" dirty="0" err="1"/>
              <a:t>Sprouse</a:t>
            </a:r>
            <a:r>
              <a:rPr lang="fr-FR" dirty="0"/>
              <a:t>, les dessins réalisés par des assistants de </a:t>
            </a:r>
            <a:r>
              <a:rPr lang="fr-FR" dirty="0" err="1"/>
              <a:t>Murakami</a:t>
            </a:r>
            <a:r>
              <a:rPr lang="fr-FR" dirty="0"/>
              <a:t> sur ses consignes mais sans intervention de l’artiste ou les appropriations de Richard Prince enfin en obtenant d’ouvrir une boutique éphémère lors d’une exposition, il brisait un tabou, celui du commerce pour le commerce inclus dans un lieu d’exposition prestigieux, le MOCA de Los Angeles en 2007-2008.</a:t>
            </a:r>
          </a:p>
          <a:p>
            <a:endParaRPr lang="fr-FR" dirty="0"/>
          </a:p>
          <a:p>
            <a:endParaRPr lang="fr-FR" dirty="0"/>
          </a:p>
          <a:p>
            <a:endParaRPr lang="fr-FR" dirty="0"/>
          </a:p>
          <a:p>
            <a:endParaRPr lang="fr-FR" dirty="0"/>
          </a:p>
          <a:p>
            <a:endParaRPr lang="fr-FR" dirty="0"/>
          </a:p>
          <a:p>
            <a:r>
              <a:rPr lang="fr-FR" dirty="0"/>
              <a:t>Cette façon de montrer  ce qui n’était plus un produit de prestige mais pas tout à fait un œuvre d’art a anticipé « la </a:t>
            </a:r>
            <a:r>
              <a:rPr lang="fr-FR" dirty="0" err="1"/>
              <a:t>re</a:t>
            </a:r>
            <a:r>
              <a:rPr lang="fr-FR" dirty="0"/>
              <a:t>-fabrication d’un monde » franchissant une nouvelle étape de la reproductibilité technique de l’œuvre d’art questionnée par Walter Benjamin (1939). Une multinationale vendait des objets en quantité industrielle qui n’étaient plus des produits, pas tout à fait des œuvres d’art, ils leur manquaient sans doute l’aura décrite par Benjamin mais peut-être ces créatures hybrides et un peu inquiétantes qu’une thèse de doctorat (celle d’Aurélie Bousquet en 2012) cherche à définir comme des « produits d’art » dans une terminologie interpellant le monde de l’art et du design.</a:t>
            </a:r>
          </a:p>
          <a:p>
            <a:r>
              <a:rPr lang="fr-FR" dirty="0"/>
              <a:t>Nelson Goodman (1984) avait précisé que « les œuvres fonctionnent, lorsque en stimulant une vision pénétrante, une perception acérée, une intelligence visuelle en éveil et des perspectives élargies…elles participent à l’organisation et à la réorganisation de l’expérience, et donc à la fabrication et à la </a:t>
            </a:r>
            <a:r>
              <a:rPr lang="fr-FR" dirty="0" err="1"/>
              <a:t>re</a:t>
            </a:r>
            <a:r>
              <a:rPr lang="fr-FR" dirty="0"/>
              <a:t>-fabrication de nos mondes. » </a:t>
            </a:r>
          </a:p>
          <a:p>
            <a:r>
              <a:rPr lang="fr-FR" dirty="0"/>
              <a:t>Bernard </a:t>
            </a:r>
            <a:r>
              <a:rPr lang="fr-FR" dirty="0" err="1"/>
              <a:t>Zürcher</a:t>
            </a:r>
            <a:r>
              <a:rPr lang="fr-FR" dirty="0"/>
              <a:t> et Karine Lisbonne s’interrogeaient « sur la valeur de l’art dans la société » (dans le colloque de 2008 sur l’artiste entrepreneur déjà cité) en évoquant la possibilité d’une alliance de l’art et de l’entreprise ». Les deux auteurs questionnaient l’enjeu de l’art intégré dans la stratégie d’une entreprise, tout en soulignant le risque de l’instrumentalisation.</a:t>
            </a:r>
          </a:p>
          <a:p>
            <a:r>
              <a:rPr lang="fr-FR" dirty="0"/>
              <a:t>Si « l’âge moderne s’est agencé dans l’opposition radicale entre l’art et le commercial » (</a:t>
            </a:r>
            <a:r>
              <a:rPr lang="fr-FR" dirty="0" err="1"/>
              <a:t>Lipotvetsky</a:t>
            </a:r>
            <a:r>
              <a:rPr lang="fr-FR" dirty="0"/>
              <a:t> 2013), nous devons constater aujourd’hui que les « stratégies marchandes du capitalisme créatif </a:t>
            </a:r>
            <a:r>
              <a:rPr lang="fr-FR" dirty="0" err="1"/>
              <a:t>transesthétique</a:t>
            </a:r>
            <a:r>
              <a:rPr lang="fr-FR" dirty="0"/>
              <a:t> n’épargnent plus aucune sphère » (</a:t>
            </a:r>
            <a:r>
              <a:rPr lang="fr-FR" dirty="0" err="1"/>
              <a:t>Lipotvetsky</a:t>
            </a:r>
            <a:r>
              <a:rPr lang="fr-FR" dirty="0"/>
              <a:t> 2013), et que l’art s’est répandu sans disparaître mais « passe à l’état gazeux » (Michaud 2003) dans la postmodernité.</a:t>
            </a:r>
          </a:p>
          <a:p>
            <a:endParaRPr lang="fr-FR" dirty="0"/>
          </a:p>
          <a:p>
            <a:r>
              <a:rPr lang="fr-FR" dirty="0"/>
              <a:t>Démocratisation du luxe et esthétisation de la production de masse</a:t>
            </a:r>
          </a:p>
          <a:p>
            <a:r>
              <a:rPr lang="fr-FR" dirty="0"/>
              <a:t>Il convient d’expliciter brièvement les raisons de cet engouement pour l’art et de revenir pour cela dans l’histoire. Jusqu’aux années 70, les produits de luxe étaient réservés du fait de leur rareté et de leur prix aux catégories sociales privilégiées. </a:t>
            </a:r>
          </a:p>
          <a:p>
            <a:r>
              <a:rPr lang="fr-FR" dirty="0"/>
              <a:t>La période de prospérité d’après 1945 dans le monde occidental et au Japon a accru de manière considérable l’accès à ces produits par une part croissante de l’humanité avec le développement d’une économie de l’offre et son corollaire celui de la publicité, tandis que le succès de Raymond Loewy (1963) a signé la généralisation de l’esthétisation de la production industrielle.</a:t>
            </a:r>
          </a:p>
          <a:p>
            <a:r>
              <a:rPr lang="fr-FR" dirty="0"/>
              <a:t>Dans cette période des années 70 de démocratisation apparente du luxe, les classes sociales supérieures se sont appropriées certaines formes de culture pour recréer la distinction, un des attributs qui légitiment « les luttes symboliques entre les classes » car « l’appropriation de ces signes distinctifs…font la distinction naturelle » (Bourdieu 1970). L’intérêt pour la culture et l’art apparaît à l’époque et sans doute aujourd’hui encore comme « un simple artefact social, une forme particulière et particulièrement approuvée de fétichisme » (Bourdieu 1970).</a:t>
            </a:r>
          </a:p>
          <a:p>
            <a:r>
              <a:rPr lang="fr-FR" dirty="0"/>
              <a:t>Les entreprises du secteur du luxe ont toujours été particulièrement attentives à l’exigence de distinction de leur clientèle, notamment en créant des « gammes » à l’intérieur d’une même marque permettant de différencier les produits d’exception, des produits de masse. A mesure que ces entreprises du luxe ont massifié leur production et mondialisé leur diffusion, il leur a fallu recréer une distinction pour garder l’illusion du privilège et de la part de rêve auprès de consommateurs mieux informés mais toujours prêts à faire une dépense somptuaire du moment qu’elle les distingue socialement. </a:t>
            </a:r>
          </a:p>
          <a:p>
            <a:r>
              <a:rPr lang="fr-FR" dirty="0"/>
              <a:t>La communication comme expérience esthétique ?</a:t>
            </a:r>
          </a:p>
          <a:p>
            <a:r>
              <a:rPr lang="fr-FR" dirty="0"/>
              <a:t>L’art, et en particulier l’art contemporain échappant à une perception immédiate et facile, s’est révélé particulièrement bien adapté à ce processus de distinction tout en s’intégrant  dans l’esthétisation du monde. L’art a ainsi totalement pénétré les dispositifs communicationnels entrepreneuriaux selon différentes modalités au point qu’évoquer l’instrumentalisation de l’art est, peut-être, déjà décrire une notion dépassée de la communication, celle-ci devenant une expérience esthétique comme une autre.</a:t>
            </a:r>
          </a:p>
          <a:p>
            <a:r>
              <a:rPr lang="fr-FR" dirty="0"/>
              <a:t>L’interactivité, relationnelle ou transactionnelle de l’art contemporain et de la publicité crée une « proximité, (une) connivence et même (une) quasi-confusion entre art contemporain et publicité » (Michaud, 2003, 38).</a:t>
            </a:r>
          </a:p>
          <a:p>
            <a:r>
              <a:rPr lang="fr-FR" dirty="0"/>
              <a:t>Faut-il dé-diaboliser cette « com. »  comme nous y invite D. </a:t>
            </a:r>
            <a:r>
              <a:rPr lang="fr-FR" dirty="0" err="1"/>
              <a:t>Wolton</a:t>
            </a:r>
            <a:r>
              <a:rPr lang="fr-FR" dirty="0"/>
              <a:t> en constatant qu’elle est souvent «l’antichambre de la communication» et en nous rappelant que « les êtres humains souhaitent communiquer pour trois raisons. Partager. Convaincre. Séduire. » (</a:t>
            </a:r>
            <a:r>
              <a:rPr lang="fr-FR" dirty="0" err="1"/>
              <a:t>Wolton</a:t>
            </a:r>
            <a:r>
              <a:rPr lang="fr-FR" dirty="0"/>
              <a:t>, 2009), les entreprises étant des entités fondamentalement humaines? </a:t>
            </a:r>
          </a:p>
          <a:p>
            <a:endParaRPr lang="fr-FR" dirty="0"/>
          </a:p>
          <a:p>
            <a:endParaRPr lang="fr-FR" dirty="0"/>
          </a:p>
          <a:p>
            <a:endParaRPr lang="fr-FR" dirty="0"/>
          </a:p>
          <a:p>
            <a:r>
              <a:rPr lang="fr-FR" dirty="0"/>
              <a:t>Exposé de deux cas emblématiques de l’esthétisation de la communication.</a:t>
            </a:r>
          </a:p>
          <a:p>
            <a:r>
              <a:rPr lang="fr-FR" dirty="0"/>
              <a:t>Ces nouvelles pratiques de communication d’entreprise ont provoqué des mutations significatives des médias. Si les revues spécialisées dans l’art contemporain comme Art </a:t>
            </a:r>
            <a:r>
              <a:rPr lang="fr-FR" dirty="0" err="1"/>
              <a:t>Press</a:t>
            </a:r>
            <a:r>
              <a:rPr lang="fr-FR" dirty="0"/>
              <a:t> sont désormais scrutées par les spécialistes de la communication autant que par le monde de l’art, de nouveaux supports ont été développés par la presse généraliste. Nous nous sommes ainsi livrés à l’analyse d’un corpus documentaire de cinq cents articles de presse provenant essentiellement du journal Le Monde, en version papier et numérique mais aussi de supports qui font une large place à des contenus esthétiques et communicationnels d’entreprises comme le supplément hebdomadaire, M le Magazine du Monde, le supplément mensuel Obsession du Nouvel Observateur et le cahier hebdomadaire Styles de L’Express en nous attachant plus particulièrement à la période la plus récente 2013-2014, pour les exemples exposées dans cet article.</a:t>
            </a:r>
          </a:p>
          <a:p>
            <a:r>
              <a:rPr lang="fr-FR" dirty="0"/>
              <a:t>Nous tentons d’ouvrir une perspective scientifique sur cette </a:t>
            </a:r>
            <a:r>
              <a:rPr lang="fr-FR" dirty="0" err="1"/>
              <a:t>co</a:t>
            </a:r>
            <a:r>
              <a:rPr lang="fr-FR" dirty="0"/>
              <a:t>-construction d’une nouvelle esthétique communicationnelle en faisant une courte analyse de deux manifestations culturelles, emblématiques de la fusion entre art, design et produits et nous décrypterons la perception de ces dispositifs à travers les médias. </a:t>
            </a:r>
          </a:p>
          <a:p>
            <a:r>
              <a:rPr lang="fr-FR" dirty="0"/>
              <a:t>Si l’artification, c’est à dire le passage à l’art d’une pratique comme le relève Nathalie </a:t>
            </a:r>
            <a:r>
              <a:rPr lang="fr-FR" dirty="0" err="1"/>
              <a:t>Heinich</a:t>
            </a:r>
            <a:r>
              <a:rPr lang="fr-FR" dirty="0"/>
              <a:t> (2012) concerne des objets et des activités dans toutes les sociétés avec la globalisation des échanges, elle est aussi une médiation comme les productions de l’art contemporain qui jouent avec la frontière entre art et non-art. Dans les deux cas, le choix des lieux de ces évènements apparaît comme l’élément constitutif de l’artification. </a:t>
            </a:r>
          </a:p>
          <a:p>
            <a:r>
              <a:rPr lang="fr-FR" dirty="0"/>
              <a:t>Musée et  communication entrepreneuriale : Le cas du n°5</a:t>
            </a:r>
          </a:p>
          <a:p>
            <a:r>
              <a:rPr lang="fr-FR" dirty="0"/>
              <a:t>Le palais de Tokyo à Paris a été utilisé pour une exposition consacré au parfum n°5 de Chanel valorisé par les interventions de multiples artistes à différentes époques sur le flacon et la fréquentation d’artistes célèbres du début du 20ème  siècle par la créatrice Coco Chanel comme Dali, Apollinaire ou Man Ray. La curation de cette exposition de packagings du parfum et de l’univers  de Chanel appuyée sur une large iconographie photos a été assurée par un directeur artistique et critique d’art prestigieux, Jean-Louis Froment. Ce cas pose la question de  la place d’une institution publique dans une opération de communication d’une entreprise privée, question qu’on retrouve dans l’ouvrage de Jean-Michel Tobelem (2005, édition revue et augmentée 2010), en effet de nombreux visiteurs interrogés ont perçu cette exposition comme une location d’espace. Cette mise en scène de produits, même ceux d’une marque faisant partie de notre patrimoine national, a provoqué des réactions ironiques sur l’aspect commercial de la manifestation dans un haut lieu de l’art contemporain. L’objectif communicationnel est cependant atteint, en exposant dans une muséographie recherchée les emballages successifs d’un produit presque centenaire, les stratèges de la marque l’ont à la fois ancré dans l’histoire, dans l’art, dans une esthétisation de la consommation et dans l’avenir, le palais de Tokyo étant habituellement dévolu à des manifestations d’art contemporain. Le </a:t>
            </a:r>
            <a:r>
              <a:rPr lang="fr-FR" dirty="0" err="1"/>
              <a:t>storytelling</a:t>
            </a:r>
            <a:r>
              <a:rPr lang="fr-FR" dirty="0"/>
              <a:t> a créé un effet de légende, en faisant d'un produit plus qu'un produit, permettant de dire aux consommateurs qu'ils achètent bien plus qu'un flacon : un objet d’art et un fragment de notre patrimoine. Une respectabilité que même la plus prestigieuse publicité ne saurait offrir mais la multiplication de ce type de manifestations (d’autres marques ont tour à tour privatisé le palais de Tokyo) risque de porter atteinte à la crédibilité des lieux d’exposition. Cette exposition qui a été présenté aussi à Moscou, Pékin, Shanghai et Canton a bénéficié de relais dans tous les supports mentionnés plus haut et sous forme de portfolio artistique dans M le magazine du Monde en version numérique. Si l’exposition a bénéficié d’excellentes retombées en termes de publicité rédactionnelles, notamment avec un interview de Jean-Louis Froment dans la version numérique du Monde (24 mai 2013), la même journaliste livrait un constat plus critique dans le même journal en titrant un article « Le luxe se paie l’art » (Chahine 6 décembre 2013).</a:t>
            </a:r>
          </a:p>
          <a:p>
            <a:r>
              <a:rPr lang="fr-FR" dirty="0"/>
              <a:t>Éditions d’art et vente de produits : Le cas </a:t>
            </a:r>
            <a:r>
              <a:rPr lang="fr-FR" dirty="0" err="1"/>
              <a:t>Sigimoto</a:t>
            </a:r>
            <a:endParaRPr lang="fr-FR" dirty="0"/>
          </a:p>
          <a:p>
            <a:r>
              <a:rPr lang="fr-FR" dirty="0"/>
              <a:t>La maison de luxe Hermès, que nous ne confondrons pas avec les éditions éponymes, possède plusieurs sites internet selon le but recherché, communication institutionnelle, communication relationnelle et interactive, boutique en ligne ainsi qu’une galerie d’art en ligne. Cette entreprise familiale fondée en 1837 a réalisé en 2013 un chiffre d’affaires de plus de trois milliards d’euros. Son cœur de métier est la sellerie donc le cuir mais depuis 1937, elle a aussi développé une activité de soierie et propose des carrés (foulards) ou étoles imprimés de dessins exclusifs réalisés par des artistes « maison » ou des collaborations extérieures y compris des artistes </a:t>
            </a:r>
            <a:r>
              <a:rPr lang="fr-FR" dirty="0" err="1"/>
              <a:t>graffeurs</a:t>
            </a:r>
            <a:r>
              <a:rPr lang="fr-FR" dirty="0"/>
              <a:t> connus comme Kongo.</a:t>
            </a:r>
          </a:p>
          <a:p>
            <a:r>
              <a:rPr lang="fr-FR" dirty="0"/>
              <a:t>Pour sa galerie d’art en ligne, elle reproduit des œuvres de Josef </a:t>
            </a:r>
            <a:r>
              <a:rPr lang="fr-FR" dirty="0" err="1"/>
              <a:t>Albers</a:t>
            </a:r>
            <a:r>
              <a:rPr lang="fr-FR" dirty="0"/>
              <a:t>, Daniel Buren et plus récemment d’</a:t>
            </a:r>
            <a:r>
              <a:rPr lang="fr-FR" dirty="0" err="1"/>
              <a:t>Iroshi</a:t>
            </a:r>
            <a:r>
              <a:rPr lang="fr-FR" dirty="0"/>
              <a:t> </a:t>
            </a:r>
            <a:r>
              <a:rPr lang="fr-FR" dirty="0" err="1"/>
              <a:t>Sigimoto</a:t>
            </a:r>
            <a:r>
              <a:rPr lang="fr-FR" dirty="0"/>
              <a:t> sur ses célères « carrés », le tarif des foulards passent de 300 € pour un modèle commercial à 7 000 € pour une édition d’artiste, pièce unique ou édition limitée à cinq exemplaires. Compte tenu de l’envergure internationale de l’entreprise, où ces ventes d’objets d’art pèsent fort peu, il est évident que ces éditions ne sont pas une activité purement commerciale ou purement artistique mais une activité communicationnelle qui a vocation à </a:t>
            </a:r>
            <a:r>
              <a:rPr lang="fr-FR" dirty="0" err="1"/>
              <a:t>artificialiser</a:t>
            </a:r>
            <a:r>
              <a:rPr lang="fr-FR" dirty="0"/>
              <a:t> les autres réalisations de la marque. </a:t>
            </a:r>
          </a:p>
          <a:p>
            <a:r>
              <a:rPr lang="fr-FR" dirty="0"/>
              <a:t>Au-delà de la perte d’aura chère à Walter Benjamin (L’œuvre d’art à l’époque de sa reproductibilité technique, Version de 1939, Gallimard 2000), ce cas pose la question de l’influence de la communication d’entreprise sur les Rencontres d’Arles dont la direction a subi de nombreuses pressions pour présenter dans un de ses lieux habituels des Rencontres d’Arles, l’église Saint-Blaise, des Polaroid des fameux carrés saisis dans l’appartement tokyoïte d’Hiroshi </a:t>
            </a:r>
            <a:r>
              <a:rPr lang="fr-FR" dirty="0" err="1"/>
              <a:t>Sigimoto</a:t>
            </a:r>
            <a:r>
              <a:rPr lang="fr-FR" dirty="0"/>
              <a:t> tandis que l’exposition principale de </a:t>
            </a:r>
            <a:r>
              <a:rPr lang="fr-FR" dirty="0" err="1"/>
              <a:t>Sigimoto</a:t>
            </a:r>
            <a:r>
              <a:rPr lang="fr-FR" dirty="0"/>
              <a:t>, de beaux tirages en noir et blanc, était soutenue par Hermès.</a:t>
            </a:r>
          </a:p>
          <a:p>
            <a:r>
              <a:rPr lang="fr-FR" dirty="0"/>
              <a:t>Si l’édition de 2013 des Rencontres d’Arles bruissait du conflit entre son directeur, François </a:t>
            </a:r>
            <a:r>
              <a:rPr lang="fr-FR" dirty="0" err="1"/>
              <a:t>Hébel</a:t>
            </a:r>
            <a:r>
              <a:rPr lang="fr-FR" dirty="0"/>
              <a:t> et de la fondatrice de la Fondation </a:t>
            </a:r>
            <a:r>
              <a:rPr lang="fr-FR" dirty="0" err="1"/>
              <a:t>Luma</a:t>
            </a:r>
            <a:r>
              <a:rPr lang="fr-FR" dirty="0"/>
              <a:t>, Maja Hoffman mécène des Rencontres, les journalistes ont souvent décrit l’opposition de deux visions de cette manifestation comme un différence de style : l’une axée sur la photographie documentaire, et une autre vision qui voudrait être plus ouverte sur la création contemporaine. En réalité,  il s’agit d’une opposition plus profonde entre usage communicationnel des Rencontres d’Arles par des entreprises sponsors intervenant jusqu’au choix des lieux et des produits présentés pour en faire un outil marketing de leurs activités et la pratique exigeante d’une institution du monde de la photographie qui même si elle s’était toujours appuyée sur des sponsors, avait gardé jusqu’à présent une grande autonomie dans sa programmation qui semble compromise avec la démission du directeur des Rencontres d’Arles.</a:t>
            </a:r>
          </a:p>
          <a:p>
            <a:r>
              <a:rPr lang="fr-FR" dirty="0"/>
              <a:t>Si le fonctionnement d’une galerie d’art en ligne sous la houlette d’une entreprise dans un objectif communicationnel est possible, la communication entrepreneuriale interférant avec les choix esthétiques d’un commissaire d’exposition atteint les limites de la collusion entre art et activité économique, et peut créer un effet de </a:t>
            </a:r>
            <a:r>
              <a:rPr lang="fr-FR" dirty="0" err="1"/>
              <a:t>buzz</a:t>
            </a:r>
            <a:r>
              <a:rPr lang="fr-FR" dirty="0"/>
              <a:t> négatif contrant la valorisation par le </a:t>
            </a:r>
            <a:r>
              <a:rPr lang="fr-FR" dirty="0" err="1"/>
              <a:t>storytelling</a:t>
            </a:r>
            <a:r>
              <a:rPr lang="fr-FR" dirty="0"/>
              <a:t>.</a:t>
            </a:r>
          </a:p>
          <a:p>
            <a:r>
              <a:rPr lang="fr-FR" dirty="0" err="1"/>
              <a:t>Storytelling</a:t>
            </a:r>
            <a:r>
              <a:rPr lang="fr-FR" dirty="0"/>
              <a:t> </a:t>
            </a:r>
            <a:r>
              <a:rPr lang="fr-FR" dirty="0" err="1"/>
              <a:t>arty</a:t>
            </a:r>
            <a:r>
              <a:rPr lang="fr-FR" dirty="0"/>
              <a:t> : l’esthétique comme élément du </a:t>
            </a:r>
            <a:r>
              <a:rPr lang="fr-FR" dirty="0" err="1"/>
              <a:t>storytelling</a:t>
            </a:r>
            <a:endParaRPr lang="fr-FR" dirty="0"/>
          </a:p>
          <a:p>
            <a:r>
              <a:rPr lang="fr-FR" dirty="0"/>
              <a:t>Le  brand </a:t>
            </a:r>
            <a:r>
              <a:rPr lang="fr-FR" dirty="0" err="1"/>
              <a:t>storytelling</a:t>
            </a:r>
            <a:r>
              <a:rPr lang="fr-FR" dirty="0"/>
              <a:t>, en référence à une stratégie de communication de marque spécifique visant à raconter une histoire au sujet de la marque, a été structuré autour de la vraisemblance du récit plus que de sa véracité. Avec l’artification généralisée des produits l’</a:t>
            </a:r>
            <a:r>
              <a:rPr lang="fr-FR" dirty="0" err="1"/>
              <a:t>arty</a:t>
            </a:r>
            <a:r>
              <a:rPr lang="fr-FR" dirty="0"/>
              <a:t> </a:t>
            </a:r>
            <a:r>
              <a:rPr lang="fr-FR" dirty="0" err="1"/>
              <a:t>storytelling</a:t>
            </a:r>
            <a:r>
              <a:rPr lang="fr-FR" dirty="0"/>
              <a:t> est là pour nous raconter que tout est art dans une transfiguration du banal (Danto 1989) par la qualité muséale du lieu fonctionnant comme une instance de légitimation de l’artification d’un objet industriel.</a:t>
            </a:r>
          </a:p>
          <a:p>
            <a:r>
              <a:rPr lang="fr-FR" dirty="0"/>
              <a:t>Les médias en relayant abondamment l’actualité de ces manifestations communicationnelles dans les mêmes termes que celles d’artistes déconnectés d’impératifs commerciaux consolident les travaux scientifiques considérant « …le récit journalistique comme potentiellement ou effectivement manipulatoire. Ses narrations sont perçues comme des amplificateurs équivoques du </a:t>
            </a:r>
            <a:r>
              <a:rPr lang="fr-FR" dirty="0" err="1"/>
              <a:t>storytelling</a:t>
            </a:r>
            <a:r>
              <a:rPr lang="fr-FR" dirty="0"/>
              <a:t>, des instruments de domination symbolique et de valorisation marchande.» (Pélissier N. 2012)</a:t>
            </a:r>
          </a:p>
          <a:p>
            <a:r>
              <a:rPr lang="fr-FR" dirty="0"/>
              <a:t>Le dispositif de monstration comme système de signes</a:t>
            </a:r>
          </a:p>
          <a:p>
            <a:r>
              <a:rPr lang="fr-FR" dirty="0"/>
              <a:t>Jean-Jacques </a:t>
            </a:r>
            <a:r>
              <a:rPr lang="fr-FR" dirty="0" err="1"/>
              <a:t>Boutaud</a:t>
            </a:r>
            <a:r>
              <a:rPr lang="fr-FR" dirty="0"/>
              <a:t> et  Karine Berthelot-</a:t>
            </a:r>
            <a:r>
              <a:rPr lang="fr-FR" dirty="0" err="1"/>
              <a:t>Guiet</a:t>
            </a:r>
            <a:r>
              <a:rPr lang="fr-FR" dirty="0"/>
              <a:t> (RFSIC, 30 juillet 2013) ont souhaité pour « donner une place aux approches communicationnelles plurielles de la sémiotique », « montrer la capacité des différentes méthodes à saisir « la vie des signes au sein de la vie sociale » et « reconnaître du signe dans les choses, c’est du même coup poser la relation aux choses, leur place dans le monde, dans notre monde, notre place et celle des autres par le truchement des signes qui se manifestent ».</a:t>
            </a:r>
          </a:p>
          <a:p>
            <a:r>
              <a:rPr lang="fr-FR" dirty="0"/>
              <a:t>Dans cet optique, nous pouvons considérer le lieu d’exposition, le musée, l’œuvre d’art, l’artiste comme un système de signes organisant la communication d’un message subliminal à destination du public participant à l’essor de pratiques narratives comme spectateur participant.</a:t>
            </a:r>
          </a:p>
          <a:p>
            <a:r>
              <a:rPr lang="fr-FR" dirty="0"/>
              <a:t>Ces pratiques constituent-elles « un système cohérent de signes à partir duquel seulement peut s’élaborer un concept de la consommation » (Baudrillard, 1968), un nouveau langage de l’art (Goodman 1990) ou un ultime avatar de la marchandisation du monde telle que l’a exposée (Sicard 2010) ?</a:t>
            </a:r>
          </a:p>
          <a:p>
            <a:r>
              <a:rPr lang="fr-FR" dirty="0"/>
              <a:t>Perspective théorique</a:t>
            </a:r>
          </a:p>
          <a:p>
            <a:r>
              <a:rPr lang="fr-FR" dirty="0"/>
              <a:t>En mettant en avant l’esthétisation croissante de la communication d’entreprise dans les médias, et même si nous en avons presque fini avec « l’habitude de penser la science comme purement intellectuelle et l’art comme purement émotionnel qui a jeté beaucoup de troubles dans beaucoup de réflexions qui concernent à la fois l’art et la science » (Goodman,1984), il nous faudra également en terminer avec la mise à l’écart de l’entreprise et de son vocable péjoratif de « </a:t>
            </a:r>
            <a:r>
              <a:rPr lang="fr-FR" dirty="0" err="1"/>
              <a:t>com</a:t>
            </a:r>
            <a:r>
              <a:rPr lang="fr-FR" dirty="0"/>
              <a:t>’ »  dans le monde des sciences de l’information et de la communication.</a:t>
            </a:r>
          </a:p>
          <a:p>
            <a:r>
              <a:rPr lang="fr-FR" dirty="0"/>
              <a:t>Cette démarche d’esthétisation du monde (</a:t>
            </a:r>
            <a:r>
              <a:rPr lang="fr-FR" dirty="0" err="1"/>
              <a:t>Lipovetsky</a:t>
            </a:r>
            <a:r>
              <a:rPr lang="fr-FR" dirty="0"/>
              <a:t> &amp; </a:t>
            </a:r>
            <a:r>
              <a:rPr lang="fr-FR" dirty="0" err="1"/>
              <a:t>Serroy</a:t>
            </a:r>
            <a:r>
              <a:rPr lang="fr-FR" dirty="0"/>
              <a:t> 2013) ne permet pas sans doute de faire triompher la valeur esprit contre le populisme industriel (</a:t>
            </a:r>
            <a:r>
              <a:rPr lang="fr-FR" dirty="0" err="1"/>
              <a:t>Stiegler</a:t>
            </a:r>
            <a:r>
              <a:rPr lang="fr-FR" dirty="0"/>
              <a:t> 2006) mais légitime une nouvelle pratique communicationnelle apparue sous le vocable d’« </a:t>
            </a:r>
            <a:r>
              <a:rPr lang="fr-FR" dirty="0" err="1"/>
              <a:t>arketing</a:t>
            </a:r>
            <a:r>
              <a:rPr lang="fr-FR" dirty="0"/>
              <a:t> » englobant jusqu’à l’utilisation du lieu comme élément de perception esthétique et communicationnelle (</a:t>
            </a:r>
            <a:r>
              <a:rPr lang="fr-FR" dirty="0" err="1"/>
              <a:t>Hillaire</a:t>
            </a:r>
            <a:r>
              <a:rPr lang="fr-FR" dirty="0"/>
              <a:t> 2008).</a:t>
            </a:r>
          </a:p>
          <a:p>
            <a:r>
              <a:rPr lang="fr-FR" dirty="0"/>
              <a:t>Il nous reste à vérifier si ce dispositif est une simple stratégie de communication permettant de recréer une distinction sociale dans la consommation ou un nouvel avatar de la démocratisation du luxe (</a:t>
            </a:r>
            <a:r>
              <a:rPr lang="fr-FR" dirty="0" err="1"/>
              <a:t>Sloterdjik</a:t>
            </a:r>
            <a:r>
              <a:rPr lang="fr-FR" dirty="0"/>
              <a:t> &amp; Finkielkraut 2003).</a:t>
            </a:r>
          </a:p>
          <a:p>
            <a:r>
              <a:rPr lang="fr-FR" dirty="0"/>
              <a:t>La fameuse maxime de Robert Filliou « L’art est ce qui rend la vie plus intéressante que l’art » peut-elle être réécrite : « L’art est ce qui rend la communication plus intéressante que l’art ? »</a:t>
            </a:r>
          </a:p>
          <a:p>
            <a:r>
              <a:rPr lang="fr-FR" dirty="0"/>
              <a:t>Bibliographie</a:t>
            </a:r>
          </a:p>
          <a:p>
            <a:r>
              <a:rPr lang="fr-FR" dirty="0" err="1"/>
              <a:t>Assouly</a:t>
            </a:r>
            <a:r>
              <a:rPr lang="fr-FR" dirty="0"/>
              <a:t> O. (2004), Le luxe: essais sur la fabrique de l’ostentation, Paris, Institut français de la mode : Regard.</a:t>
            </a:r>
          </a:p>
          <a:p>
            <a:r>
              <a:rPr lang="fr-FR" dirty="0"/>
              <a:t>Barthes R. (1970), Mythologies, Paris: Éditions du Seuil.</a:t>
            </a:r>
          </a:p>
          <a:p>
            <a:r>
              <a:rPr lang="fr-FR" dirty="0"/>
              <a:t>Barthes R. (2007), L’empire des signes, Paris: Éditions du Seuil.</a:t>
            </a:r>
          </a:p>
          <a:p>
            <a:r>
              <a:rPr lang="fr-FR" dirty="0"/>
              <a:t>Bastien V. (2012), Luxe oblige, Paris, </a:t>
            </a:r>
            <a:r>
              <a:rPr lang="fr-FR" dirty="0" err="1"/>
              <a:t>Eyrolles</a:t>
            </a:r>
            <a:r>
              <a:rPr lang="fr-FR" dirty="0"/>
              <a:t> Éditions. </a:t>
            </a:r>
          </a:p>
          <a:p>
            <a:r>
              <a:rPr lang="fr-FR" dirty="0"/>
              <a:t>Baudrillard J. (1991), Le système des objets, [Paris]: Gallimard.</a:t>
            </a:r>
          </a:p>
          <a:p>
            <a:r>
              <a:rPr lang="fr-FR" dirty="0"/>
              <a:t>Benjamin W. (1939), L’oeuvre d’art à l’époque de sa reproductibilité technique: version de 1939, Paris, Gallimard.</a:t>
            </a:r>
          </a:p>
          <a:p>
            <a:r>
              <a:rPr lang="fr-FR" dirty="0" err="1"/>
              <a:t>Benmoussa</a:t>
            </a:r>
            <a:r>
              <a:rPr lang="fr-FR" dirty="0"/>
              <a:t> F-Z. &amp; </a:t>
            </a:r>
            <a:r>
              <a:rPr lang="fr-FR" dirty="0" err="1"/>
              <a:t>Maynadier</a:t>
            </a:r>
            <a:r>
              <a:rPr lang="fr-FR" dirty="0"/>
              <a:t> B. (2013), Brand </a:t>
            </a:r>
            <a:r>
              <a:rPr lang="fr-FR" dirty="0" err="1"/>
              <a:t>storytelling</a:t>
            </a:r>
            <a:r>
              <a:rPr lang="fr-FR" dirty="0"/>
              <a:t> : entre doute et croyance. Une étude des récits de la marque Moleskine, Décisions Marketing, (70).</a:t>
            </a:r>
          </a:p>
          <a:p>
            <a:r>
              <a:rPr lang="fr-FR" dirty="0"/>
              <a:t>Besnier J.-M. &amp; </a:t>
            </a:r>
            <a:r>
              <a:rPr lang="fr-FR" dirty="0" err="1"/>
              <a:t>Perriault</a:t>
            </a:r>
            <a:r>
              <a:rPr lang="fr-FR" dirty="0"/>
              <a:t> J. (2013), Interdisciplinarité : entre discipline et indiscipline, Paris, CNRS éditions.</a:t>
            </a:r>
          </a:p>
          <a:p>
            <a:r>
              <a:rPr lang="fr-FR" dirty="0" err="1"/>
              <a:t>Boutaud</a:t>
            </a:r>
            <a:r>
              <a:rPr lang="fr-FR" dirty="0"/>
              <a:t> J.-J. (1998), Sémiotique et communication: du signe au sens, Paris, L’Harmattan.</a:t>
            </a:r>
          </a:p>
          <a:p>
            <a:r>
              <a:rPr lang="fr-FR" dirty="0"/>
              <a:t>Chahine V. (2013, décembre 6), Le luxe se paie l’art, Le </a:t>
            </a:r>
            <a:r>
              <a:rPr lang="fr-FR" dirty="0" err="1"/>
              <a:t>Monde.fr</a:t>
            </a:r>
            <a:r>
              <a:rPr lang="fr-FR" dirty="0"/>
              <a:t>, Consulté à l’adresse</a:t>
            </a:r>
          </a:p>
          <a:p>
            <a:r>
              <a:rPr lang="fr-FR" dirty="0"/>
              <a:t>http://</a:t>
            </a:r>
            <a:r>
              <a:rPr lang="fr-FR" dirty="0" err="1"/>
              <a:t>www.lemonde.fr</a:t>
            </a:r>
            <a:r>
              <a:rPr lang="fr-FR" dirty="0"/>
              <a:t>/mode/article/2013/12/06/le-luxe-se-paie-l-art_3525812_1383317.html  le 12 décembre 2013</a:t>
            </a:r>
          </a:p>
          <a:p>
            <a:r>
              <a:rPr lang="fr-FR" dirty="0"/>
              <a:t>Danto A. C., Schaeffer J.-M. &amp; </a:t>
            </a:r>
            <a:r>
              <a:rPr lang="fr-FR" dirty="0" err="1"/>
              <a:t>Hary</a:t>
            </a:r>
            <a:r>
              <a:rPr lang="fr-FR" dirty="0"/>
              <a:t>-Schaeffer C. (1989), La Transfiguration du banal: une philosophie de l’art Paris: Ed. du Seuil.</a:t>
            </a:r>
          </a:p>
          <a:p>
            <a:r>
              <a:rPr lang="fr-FR" dirty="0"/>
              <a:t>De Ferrière le </a:t>
            </a:r>
            <a:r>
              <a:rPr lang="fr-FR" dirty="0" err="1"/>
              <a:t>Vayer</a:t>
            </a:r>
            <a:r>
              <a:rPr lang="fr-FR" dirty="0"/>
              <a:t> M. (2007), L’industrie du luxe et la mode : du temps des créateurs au temps des communicants (fin XIXe, fin XXe siècle), Apparence(s),  Consulté à l’adresse http://</a:t>
            </a:r>
            <a:r>
              <a:rPr lang="fr-FR" dirty="0" err="1"/>
              <a:t>apparences.revues.org</a:t>
            </a:r>
            <a:r>
              <a:rPr lang="fr-FR" dirty="0"/>
              <a:t>/61 le 22 avril 14.</a:t>
            </a:r>
          </a:p>
          <a:p>
            <a:r>
              <a:rPr lang="fr-FR" dirty="0" err="1"/>
              <a:t>Heinich</a:t>
            </a:r>
            <a:r>
              <a:rPr lang="fr-FR" dirty="0"/>
              <a:t> N., Shapiro R. (dir.) (2012), De l’artification: enquêtes sur le passage à l’art, Paris, Éditions de l’École des hautes études en sciences sociales.</a:t>
            </a:r>
          </a:p>
          <a:p>
            <a:r>
              <a:rPr lang="fr-FR" dirty="0"/>
              <a:t>Finkielkraut A. &amp; </a:t>
            </a:r>
            <a:r>
              <a:rPr lang="fr-FR" dirty="0" err="1"/>
              <a:t>Sloterdijk</a:t>
            </a:r>
            <a:r>
              <a:rPr lang="fr-FR" dirty="0"/>
              <a:t> P.(2005), Les battements du monde: dialogue, Paris, Hachette-Littératures.</a:t>
            </a:r>
          </a:p>
          <a:p>
            <a:r>
              <a:rPr lang="fr-FR" dirty="0"/>
              <a:t>Goodman N., </a:t>
            </a:r>
            <a:r>
              <a:rPr lang="fr-FR" dirty="0" err="1"/>
              <a:t>Morizot</a:t>
            </a:r>
            <a:r>
              <a:rPr lang="fr-FR" dirty="0"/>
              <a:t> J. (2005), Langages de l’art une approche de la théorie des symboles. Paris, Hachette Littératures.</a:t>
            </a:r>
          </a:p>
          <a:p>
            <a:r>
              <a:rPr lang="fr-FR" dirty="0"/>
              <a:t>Goodman N. (2009), L’art en théorie et en action, Paris, Gallimard.</a:t>
            </a:r>
          </a:p>
          <a:p>
            <a:r>
              <a:rPr lang="fr-FR" dirty="0" err="1"/>
              <a:t>Hillaire</a:t>
            </a:r>
            <a:r>
              <a:rPr lang="fr-FR" dirty="0"/>
              <a:t> N. (2008). L’expérience esthétique des lieux: essai, Paris, l’Harmattan.</a:t>
            </a:r>
          </a:p>
          <a:p>
            <a:r>
              <a:rPr lang="fr-FR" dirty="0" err="1"/>
              <a:t>Hillaire</a:t>
            </a:r>
            <a:r>
              <a:rPr lang="fr-FR" dirty="0"/>
              <a:t> N. (dir.), (2008), Colloque « Arts, entreprises et technologies: quels modèles de développement pour l’Europe? » L’artiste et l’entrepreneur, Saint-Etienne, Paris, Nice, Cité du design, </a:t>
            </a:r>
            <a:r>
              <a:rPr lang="fr-FR" dirty="0" err="1"/>
              <a:t>Advancia</a:t>
            </a:r>
            <a:r>
              <a:rPr lang="fr-FR" dirty="0"/>
              <a:t>-Négocia, Université de Nice-Sophia Antipolis.</a:t>
            </a:r>
          </a:p>
          <a:p>
            <a:r>
              <a:rPr lang="fr-FR" dirty="0" err="1"/>
              <a:t>Jaquinot</a:t>
            </a:r>
            <a:r>
              <a:rPr lang="fr-FR" dirty="0"/>
              <a:t>-Delaunay G., &amp; Monnoyer L., (1999), Le Dispositif: entre usage et concept, Paris, CNRS Éditions.</a:t>
            </a:r>
          </a:p>
          <a:p>
            <a:r>
              <a:rPr lang="fr-FR" dirty="0"/>
              <a:t>Kapferer J.-N. (2012), Ré-inventer les marques: la fin des marques telles que nous les connaissons, Paris, </a:t>
            </a:r>
            <a:r>
              <a:rPr lang="fr-FR" dirty="0" err="1"/>
              <a:t>Eyrolles</a:t>
            </a:r>
            <a:r>
              <a:rPr lang="fr-FR" dirty="0"/>
              <a:t>.</a:t>
            </a:r>
          </a:p>
          <a:p>
            <a:r>
              <a:rPr lang="fr-FR" dirty="0" err="1"/>
              <a:t>Lipovetsky</a:t>
            </a:r>
            <a:r>
              <a:rPr lang="fr-FR" dirty="0"/>
              <a:t> G. (2013), L’esthétisation du monde: vivre à l’âge du capitalisme artiste, Paris: Gallimard.</a:t>
            </a:r>
          </a:p>
          <a:p>
            <a:r>
              <a:rPr lang="fr-FR" dirty="0"/>
              <a:t>Michaud Y. (2011), L’ art à l’état gazeux essai sur le triomphe de l’esthétisme, Paris, A. Fayard.</a:t>
            </a:r>
          </a:p>
          <a:p>
            <a:r>
              <a:rPr lang="fr-FR" dirty="0" err="1"/>
              <a:t>Moureau</a:t>
            </a:r>
            <a:r>
              <a:rPr lang="fr-FR" dirty="0"/>
              <a:t> N. &amp; </a:t>
            </a:r>
            <a:r>
              <a:rPr lang="fr-FR" dirty="0" err="1"/>
              <a:t>Sagot-Duvauroux</a:t>
            </a:r>
            <a:r>
              <a:rPr lang="fr-FR" dirty="0"/>
              <a:t> D. (2010), Le marché de l’art contemporain, Paris, La Découverte.</a:t>
            </a:r>
          </a:p>
          <a:p>
            <a:r>
              <a:rPr lang="fr-FR" dirty="0"/>
              <a:t>Pélissier N., &amp; Marti, M. (2012), Le </a:t>
            </a:r>
            <a:r>
              <a:rPr lang="fr-FR" dirty="0" err="1"/>
              <a:t>storytelling</a:t>
            </a:r>
            <a:r>
              <a:rPr lang="fr-FR" dirty="0"/>
              <a:t>: succès des histoires, histoire d’un succès, Paris, l’Harmattan.</a:t>
            </a:r>
          </a:p>
          <a:p>
            <a:r>
              <a:rPr lang="fr-FR" dirty="0" err="1"/>
              <a:t>Semprini</a:t>
            </a:r>
            <a:r>
              <a:rPr lang="fr-FR" dirty="0"/>
              <a:t>, A. (1992), Le Marketing de la marque: approche sémiotique, Paris, Éditions Liaisons.</a:t>
            </a:r>
          </a:p>
          <a:p>
            <a:r>
              <a:rPr lang="fr-FR" dirty="0"/>
              <a:t>Sicard M.-C. (2010), Luxe, mensonges &amp; marketing, Paris, Pearson Education.</a:t>
            </a:r>
          </a:p>
          <a:p>
            <a:r>
              <a:rPr lang="fr-FR" dirty="0" err="1"/>
              <a:t>Stiegler</a:t>
            </a:r>
            <a:r>
              <a:rPr lang="fr-FR" dirty="0"/>
              <a:t> B. (2006), </a:t>
            </a:r>
            <a:r>
              <a:rPr lang="fr-FR" dirty="0" err="1"/>
              <a:t>Réenchanter</a:t>
            </a:r>
            <a:r>
              <a:rPr lang="fr-FR" dirty="0"/>
              <a:t> le monde, Paris, Champs Essais, Flammarion.</a:t>
            </a:r>
          </a:p>
          <a:p>
            <a:r>
              <a:rPr lang="fr-FR" dirty="0"/>
              <a:t>Tobelem J.-M., Rosenberg P., </a:t>
            </a:r>
            <a:r>
              <a:rPr lang="fr-FR" dirty="0" err="1"/>
              <a:t>Deloche</a:t>
            </a:r>
            <a:r>
              <a:rPr lang="fr-FR" dirty="0"/>
              <a:t> B., (2010), Le nouvel âge des musées les institutions culturelles au défi de la gestion, Paris, A. Colin.</a:t>
            </a:r>
          </a:p>
          <a:p>
            <a:r>
              <a:rPr lang="fr-FR" dirty="0" err="1"/>
              <a:t>Wolton</a:t>
            </a:r>
            <a:r>
              <a:rPr lang="fr-FR" dirty="0"/>
              <a:t> D. (2009), Informer n’est pas communiquer, Paris, CNRS éditions.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a:t>
            </a:fld>
            <a:endParaRPr lang="fr-FR"/>
          </a:p>
        </p:txBody>
      </p:sp>
    </p:spTree>
    <p:extLst>
      <p:ext uri="{BB962C8B-B14F-4D97-AF65-F5344CB8AC3E}">
        <p14:creationId xmlns:p14="http://schemas.microsoft.com/office/powerpoint/2010/main" val="156872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Nelson Goodman (1984) avait précisé que « les œuvres fonctionnent, lorsque en stimulant une vision pénétrante, une perception acérée, une intelligence visuelle en éveil et des perspectives élargies…elles participent à l’organisation et à la réorganisation de l’expérience, et donc à la fabrication et à la </a:t>
            </a:r>
            <a:r>
              <a:rPr lang="fr-FR" sz="1200" kern="1200" dirty="0" err="1" smtClean="0">
                <a:solidFill>
                  <a:schemeClr val="tx1"/>
                </a:solidFill>
                <a:effectLst/>
                <a:latin typeface="+mn-lt"/>
                <a:ea typeface="+mn-ea"/>
                <a:cs typeface="+mn-cs"/>
              </a:rPr>
              <a:t>re</a:t>
            </a:r>
            <a:r>
              <a:rPr lang="fr-FR" sz="1200" kern="1200" dirty="0" smtClean="0">
                <a:solidFill>
                  <a:schemeClr val="tx1"/>
                </a:solidFill>
                <a:effectLst/>
                <a:latin typeface="+mn-lt"/>
                <a:ea typeface="+mn-ea"/>
                <a:cs typeface="+mn-cs"/>
              </a:rPr>
              <a:t>-fabrication de nos mondes. »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Bernard </a:t>
            </a:r>
            <a:r>
              <a:rPr lang="fr-FR" sz="1200" kern="1200" dirty="0" err="1" smtClean="0">
                <a:solidFill>
                  <a:schemeClr val="tx1"/>
                </a:solidFill>
                <a:effectLst/>
                <a:latin typeface="+mn-lt"/>
                <a:ea typeface="+mn-ea"/>
                <a:cs typeface="+mn-cs"/>
              </a:rPr>
              <a:t>Zürcher</a:t>
            </a:r>
            <a:r>
              <a:rPr lang="fr-FR" sz="1200" kern="1200" dirty="0" smtClean="0">
                <a:solidFill>
                  <a:schemeClr val="tx1"/>
                </a:solidFill>
                <a:effectLst/>
                <a:latin typeface="+mn-lt"/>
                <a:ea typeface="+mn-ea"/>
                <a:cs typeface="+mn-cs"/>
              </a:rPr>
              <a:t> et Karine Lisbonne s’interrogeaient « sur la valeur de l’art dans la société » (dans le colloque de 2008 sur l’artiste entrepreneur déjà cité) en évoquant la possibilité d’une alliance de l’art et de l’entreprise ». Les deux auteurs questionnaient l’enjeu de l’art intégré dans la stratégie d’une entreprise, tout en soulignant le risque de l’instrumentalisation.</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Si « l’âge moderne s’est agencé dans l’opposition radicale entre l’art et le commercial » (</a:t>
            </a:r>
            <a:r>
              <a:rPr lang="fr-FR" sz="1200" kern="1200" dirty="0" err="1" smtClean="0">
                <a:solidFill>
                  <a:schemeClr val="tx1"/>
                </a:solidFill>
                <a:effectLst/>
                <a:latin typeface="+mn-lt"/>
                <a:ea typeface="+mn-ea"/>
                <a:cs typeface="+mn-cs"/>
              </a:rPr>
              <a:t>Lipotvetsky</a:t>
            </a:r>
            <a:r>
              <a:rPr lang="fr-FR" sz="1200" kern="1200" dirty="0" smtClean="0">
                <a:solidFill>
                  <a:schemeClr val="tx1"/>
                </a:solidFill>
                <a:effectLst/>
                <a:latin typeface="+mn-lt"/>
                <a:ea typeface="+mn-ea"/>
                <a:cs typeface="+mn-cs"/>
              </a:rPr>
              <a:t> 2013), nous devons constater aujourd’hui que les « stratégies marchandes du capitalisme créatif </a:t>
            </a:r>
            <a:r>
              <a:rPr lang="fr-FR" sz="1200" kern="1200" dirty="0" err="1" smtClean="0">
                <a:solidFill>
                  <a:schemeClr val="tx1"/>
                </a:solidFill>
                <a:effectLst/>
                <a:latin typeface="+mn-lt"/>
                <a:ea typeface="+mn-ea"/>
                <a:cs typeface="+mn-cs"/>
              </a:rPr>
              <a:t>transesthétique</a:t>
            </a:r>
            <a:r>
              <a:rPr lang="fr-FR" sz="1200" kern="1200" dirty="0" smtClean="0">
                <a:solidFill>
                  <a:schemeClr val="tx1"/>
                </a:solidFill>
                <a:effectLst/>
                <a:latin typeface="+mn-lt"/>
                <a:ea typeface="+mn-ea"/>
                <a:cs typeface="+mn-cs"/>
              </a:rPr>
              <a:t> n’épargnent plus aucune sphère » (</a:t>
            </a:r>
            <a:r>
              <a:rPr lang="fr-FR" sz="1200" kern="1200" dirty="0" err="1" smtClean="0">
                <a:solidFill>
                  <a:schemeClr val="tx1"/>
                </a:solidFill>
                <a:effectLst/>
                <a:latin typeface="+mn-lt"/>
                <a:ea typeface="+mn-ea"/>
                <a:cs typeface="+mn-cs"/>
              </a:rPr>
              <a:t>Lipotvetsky</a:t>
            </a:r>
            <a:r>
              <a:rPr lang="fr-FR" sz="1200" kern="1200" dirty="0" smtClean="0">
                <a:solidFill>
                  <a:schemeClr val="tx1"/>
                </a:solidFill>
                <a:effectLst/>
                <a:latin typeface="+mn-lt"/>
                <a:ea typeface="+mn-ea"/>
                <a:cs typeface="+mn-cs"/>
              </a:rPr>
              <a:t> 2013), et que l’art s’est répandu sans disparaître mais « passe à l’état gazeux » (Michaud 2003) dans la postmodernité.</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12</a:t>
            </a:fld>
            <a:endParaRPr lang="fr-FR"/>
          </a:p>
        </p:txBody>
      </p:sp>
    </p:spTree>
    <p:extLst>
      <p:ext uri="{BB962C8B-B14F-4D97-AF65-F5344CB8AC3E}">
        <p14:creationId xmlns:p14="http://schemas.microsoft.com/office/powerpoint/2010/main" val="181618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Démocratisation du luxe et esthétisation de la production de masse</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convient d’expliciter brièvement les raisons de cet engouement pour l’art et de revenir pour cela dans l’histoire. Jusqu’aux années 70, les produits de luxe étaient réservés du fait de leur rareté et de leur prix aux catégories sociales privilégiées.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La période de prospérité d’après 1945 dans le monde occidental et au Japon a accru de manière considérable l’accès à ces produits par une part croissante de l’humanité avec le développement d’une économie de l’offre et son corollaire celui de la publicité, tandis que le succès de Raymond Loewy (1963) a signé la généralisation de l’esthétisation de la production industrielle.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entreprises du secteur du luxe ont toujours été particulièrement attentives à l’exigence de distinction de leur clientèle, notamment en créant des « gammes » à l’intérieur d’une même marque permettant de différencier les produits d’exception, des produits de masse. A mesure que ces entreprises du luxe ont massifié leur production et mondialisé leur diffusion, il leur a fallu recréer une distinction pour garder l’illusion du privilège et de la part de rêve auprès de consommateurs mieux informés mais toujours prêts à faire une dépense somptuaire du moment qu’elle les distingue socialement.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13</a:t>
            </a:fld>
            <a:endParaRPr lang="fr-FR"/>
          </a:p>
        </p:txBody>
      </p:sp>
    </p:spTree>
    <p:extLst>
      <p:ext uri="{BB962C8B-B14F-4D97-AF65-F5344CB8AC3E}">
        <p14:creationId xmlns:p14="http://schemas.microsoft.com/office/powerpoint/2010/main" val="69049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La communication comme expérience esthétique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L’art, et en particulier l’art contemporain échappant à une perception immédiate et facile, s’est révélé particulièrement bien adapté à ce processus de distinction tout en s’intégrant  dans l’esthétisation du monde. L’art a ainsi totalement pénétré les dispositifs communicationnels entrepreneuriaux selon différentes modalités au point qu’évoquer l’instrumentalisation de l’art est, peut-être, déjà décrire une notion dépassée de la communication, celle-ci devenant une expérience esthétique comme une autre.</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L’interactivité, relationnelle ou transactionnelle de l’art contemporain et de la publicité crée une « proximité, (une) connivence et même (une) quasi-confusion entre art contemporain et publicité » (Michaud, 2003, 38).</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Faut-il dé-diaboliser cette « com. »  comme nous y invite D. </a:t>
            </a:r>
            <a:r>
              <a:rPr lang="fr-FR" sz="1200" kern="1200" dirty="0" err="1" smtClean="0">
                <a:solidFill>
                  <a:schemeClr val="tx1"/>
                </a:solidFill>
                <a:effectLst/>
                <a:latin typeface="+mn-lt"/>
                <a:ea typeface="+mn-ea"/>
                <a:cs typeface="+mn-cs"/>
              </a:rPr>
              <a:t>Wolton</a:t>
            </a:r>
            <a:r>
              <a:rPr lang="fr-FR" sz="1200" kern="1200" dirty="0" smtClean="0">
                <a:solidFill>
                  <a:schemeClr val="tx1"/>
                </a:solidFill>
                <a:effectLst/>
                <a:latin typeface="+mn-lt"/>
                <a:ea typeface="+mn-ea"/>
                <a:cs typeface="+mn-cs"/>
              </a:rPr>
              <a:t> en constatant qu’elle est souvent «l’antichambre de la communication» et en nous rappelant que « les êtres humains souhaitent communiquer pour trois raisons. Partager. Convaincre. Séduire. » (</a:t>
            </a:r>
            <a:r>
              <a:rPr lang="fr-FR" sz="1200" kern="1200" dirty="0" err="1" smtClean="0">
                <a:solidFill>
                  <a:schemeClr val="tx1"/>
                </a:solidFill>
                <a:effectLst/>
                <a:latin typeface="+mn-lt"/>
                <a:ea typeface="+mn-ea"/>
                <a:cs typeface="+mn-cs"/>
              </a:rPr>
              <a:t>Wolton</a:t>
            </a:r>
            <a:r>
              <a:rPr lang="fr-FR" sz="1200" kern="1200" dirty="0" smtClean="0">
                <a:solidFill>
                  <a:schemeClr val="tx1"/>
                </a:solidFill>
                <a:effectLst/>
                <a:latin typeface="+mn-lt"/>
                <a:ea typeface="+mn-ea"/>
                <a:cs typeface="+mn-cs"/>
              </a:rPr>
              <a:t>, 2009), les entreprises étant des entités fondamentalement humaines? </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Exposé de deux cas emblématiques de l’esthétisation de la communication.</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nouvelles pratiques de communication d’entreprise ont provoqué des mutations significatives des médias. Si les revues spécialisées dans l’art contemporain comme Art </a:t>
            </a:r>
            <a:r>
              <a:rPr lang="fr-FR" sz="1200" kern="1200" dirty="0" err="1" smtClean="0">
                <a:solidFill>
                  <a:schemeClr val="tx1"/>
                </a:solidFill>
                <a:effectLst/>
                <a:latin typeface="+mn-lt"/>
                <a:ea typeface="+mn-ea"/>
                <a:cs typeface="+mn-cs"/>
              </a:rPr>
              <a:t>Press</a:t>
            </a:r>
            <a:r>
              <a:rPr lang="fr-FR" sz="1200" kern="1200" dirty="0" smtClean="0">
                <a:solidFill>
                  <a:schemeClr val="tx1"/>
                </a:solidFill>
                <a:effectLst/>
                <a:latin typeface="+mn-lt"/>
                <a:ea typeface="+mn-ea"/>
                <a:cs typeface="+mn-cs"/>
              </a:rPr>
              <a:t> sont désormais scrutées par les spécialistes de la communication autant que par le monde de l’art, de nouveaux supports ont été développés par la presse généraliste. Nous nous sommes ainsi livrés à l’analyse d’un corpus documentaire de cinq cents articles de presse provenant essentiellement du journal Le Monde, en version papier et numérique mais aussi de supports qui font une large place à des contenus esthétiques et communicationnels d’entreprises comme le supplément hebdomadaire, M le Magazine du Monde, le supplément mensuel Obsession du Nouvel Observateur et le cahier hebdomadaire Styles de L’Express en nous attachant plus particulièrement à la période la plus récente 2013-2014, pour les exemples exposées dans cet article.</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tentons d’ouvrir une perspective scientifique sur cette </a:t>
            </a:r>
            <a:r>
              <a:rPr lang="fr-FR" sz="1200" kern="1200" dirty="0" err="1" smtClean="0">
                <a:solidFill>
                  <a:schemeClr val="tx1"/>
                </a:solidFill>
                <a:effectLst/>
                <a:latin typeface="+mn-lt"/>
                <a:ea typeface="+mn-ea"/>
                <a:cs typeface="+mn-cs"/>
              </a:rPr>
              <a:t>co</a:t>
            </a:r>
            <a:r>
              <a:rPr lang="fr-FR" sz="1200" kern="1200" dirty="0" smtClean="0">
                <a:solidFill>
                  <a:schemeClr val="tx1"/>
                </a:solidFill>
                <a:effectLst/>
                <a:latin typeface="+mn-lt"/>
                <a:ea typeface="+mn-ea"/>
                <a:cs typeface="+mn-cs"/>
              </a:rPr>
              <a:t>-construction d’une nouvelle esthétique communicationnelle en faisant une courte analyse de deux manifestations culturelles, emblématiques de la fusion entre art, design et produits et nous décrypterons la perception de ces dispositifs à travers les médias.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l’artification, c’est à dire le passage à l’art d’une pratique comme le relève Nathalie </a:t>
            </a:r>
            <a:r>
              <a:rPr lang="fr-FR" sz="1200" kern="1200" dirty="0" err="1" smtClean="0">
                <a:solidFill>
                  <a:schemeClr val="tx1"/>
                </a:solidFill>
                <a:effectLst/>
                <a:latin typeface="+mn-lt"/>
                <a:ea typeface="+mn-ea"/>
                <a:cs typeface="+mn-cs"/>
              </a:rPr>
              <a:t>Heinich</a:t>
            </a:r>
            <a:r>
              <a:rPr lang="fr-FR" sz="1200" kern="1200" dirty="0" smtClean="0">
                <a:solidFill>
                  <a:schemeClr val="tx1"/>
                </a:solidFill>
                <a:effectLst/>
                <a:latin typeface="+mn-lt"/>
                <a:ea typeface="+mn-ea"/>
                <a:cs typeface="+mn-cs"/>
              </a:rPr>
              <a:t> (2012) concerne des objets et des activités dans toutes les sociétés avec la globalisation des échanges, elle est aussi une médiation comme les productions de l’art contemporain qui jouent avec la frontière entre art et non-art. Dans les deux cas, le choix des lieux de ces évènements apparaît comme l’élément constitutif de l’artification.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14</a:t>
            </a:fld>
            <a:endParaRPr lang="fr-FR"/>
          </a:p>
        </p:txBody>
      </p:sp>
    </p:spTree>
    <p:extLst>
      <p:ext uri="{BB962C8B-B14F-4D97-AF65-F5344CB8AC3E}">
        <p14:creationId xmlns:p14="http://schemas.microsoft.com/office/powerpoint/2010/main" val="224906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Musée et  communication entrepreneuriale : Le cas du n°5</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palais de Tokyo à Paris a été utilisé pour une exposition consacré au parfum n°5 de Chanel valorisé par les interventions de multiples artistes à différentes époques sur le flacon et la fréquentation d’artistes célèbres du début du 20</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siècle par la créatrice Coco Chanel comme Dali, Apollinaire ou Man Ray. La curation de cette exposition de packagings du parfum et de l’univers  de Chanel appuyée sur une large iconographie photos a été assurée par un directeur artistique et critique d’art prestigieux, Jean-Louis Froment. Ce cas pose la question de  la place d’une institution publique dans une opération de communication d’une entreprise privée, question qu’on retrouve dans l’ouvrage de Jean-Michel Tobelem (2005, édition revue et augmentée 2010), en effet de nombreux visiteurs interrogés ont perçu cette exposition comme une location d’espace. Cette mise en scène de produits, même ceux d’une marque faisant partie de notre patrimoine national, a provoqué des réactions ironiques sur l’aspect commercial de la manifestation dans un haut lieu de l’art contemporain. L’objectif communicationnel est cependant atteint, en exposant dans une muséographie recherchée les emballages successifs d’un produit presque centenaire, les stratèges de la marque l’ont à la fois ancré dans l’histoire, dans l’art, dans une esthétisation de la consommation et dans l’avenir, le palais de Tokyo étant habituellement dévolu à des manifestations d’art contemporain. Le </a:t>
            </a:r>
            <a:r>
              <a:rPr lang="fr-FR" sz="1200" kern="1200" dirty="0" err="1" smtClean="0">
                <a:solidFill>
                  <a:schemeClr val="tx1"/>
                </a:solidFill>
                <a:effectLst/>
                <a:latin typeface="+mn-lt"/>
                <a:ea typeface="+mn-ea"/>
                <a:cs typeface="+mn-cs"/>
              </a:rPr>
              <a:t>storytelling</a:t>
            </a:r>
            <a:r>
              <a:rPr lang="fr-FR" sz="1200" kern="1200" dirty="0" smtClean="0">
                <a:solidFill>
                  <a:schemeClr val="tx1"/>
                </a:solidFill>
                <a:effectLst/>
                <a:latin typeface="+mn-lt"/>
                <a:ea typeface="+mn-ea"/>
                <a:cs typeface="+mn-cs"/>
              </a:rPr>
              <a:t> a créé un effet de légende, en faisant d'un produit plus qu'un produit, permettant de dire aux consommateurs qu'ils achètent bien plus qu'un flacon : un objet d’art et un fragment de notre patrimoine. Une respectabilité que même la plus prestigieuse publicité ne saurait offrir mais la multiplication de ce type de manifestations (d’autres marques ont tour à tour privatisé le palais de Tokyo) risque de porter atteinte à la crédibilité des lieux d’exposition. Cette exposition qui a été présenté aussi à Moscou, Pékin, Shanghai et Canton a bénéficié de relais dans tous les supports mentionnés plus haut et sous forme de portfolio artistique dans M le magazine du Monde en version numérique. Si l’exposition a bénéficié d’excellentes retombées en termes de publicité rédactionnelles, notamment avec un interview de Jean-Louis Froment dans la version numérique du Monde (24 mai 2013), la même journaliste livrait un constat plus critique dans le même journal en titrant un article « Le luxe se paie l’art » (Chahine 6 décembre 2013).</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15</a:t>
            </a:fld>
            <a:endParaRPr lang="fr-FR"/>
          </a:p>
        </p:txBody>
      </p:sp>
    </p:spTree>
    <p:extLst>
      <p:ext uri="{BB962C8B-B14F-4D97-AF65-F5344CB8AC3E}">
        <p14:creationId xmlns:p14="http://schemas.microsoft.com/office/powerpoint/2010/main" val="422459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Éditions d’art et vente de produits : Le cas </a:t>
            </a:r>
            <a:r>
              <a:rPr lang="fr-FR" sz="1200" b="1" kern="1200" dirty="0" err="1" smtClean="0">
                <a:solidFill>
                  <a:schemeClr val="tx1"/>
                </a:solidFill>
                <a:effectLst/>
                <a:latin typeface="+mn-lt"/>
                <a:ea typeface="+mn-ea"/>
                <a:cs typeface="+mn-cs"/>
              </a:rPr>
              <a:t>Sigimoto</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maison de luxe Hermès, que nous ne confondrons pas avec les éditions éponymes, possède plusieurs sites internet selon le but recherché, communication institutionnelle, communication relationnelle et interactive, boutique en ligne ainsi qu’une galerie d’art en ligne. Cette entreprise familiale fondée en 1837 a réalisé en 2013 un chiffre d’affaires de plus de trois milliards d’euros. Son cœur de métier est la sellerie donc le cuir mais depuis 1937, elle a aussi développé une activité de soierie et propose des carrés (foulards) ou étoles imprimés de dessins exclusifs réalisés par des artistes « maison » ou des collaborations extérieures y compris des artistes </a:t>
            </a:r>
            <a:r>
              <a:rPr lang="fr-FR" sz="1200" kern="1200" dirty="0" err="1" smtClean="0">
                <a:solidFill>
                  <a:schemeClr val="tx1"/>
                </a:solidFill>
                <a:effectLst/>
                <a:latin typeface="+mn-lt"/>
                <a:ea typeface="+mn-ea"/>
                <a:cs typeface="+mn-cs"/>
              </a:rPr>
              <a:t>graffeurs</a:t>
            </a:r>
            <a:r>
              <a:rPr lang="fr-FR" sz="1200" kern="1200" dirty="0" smtClean="0">
                <a:solidFill>
                  <a:schemeClr val="tx1"/>
                </a:solidFill>
                <a:effectLst/>
                <a:latin typeface="+mn-lt"/>
                <a:ea typeface="+mn-ea"/>
                <a:cs typeface="+mn-cs"/>
              </a:rPr>
              <a:t> connus comme Kongo.</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sa galerie d’art en ligne, elle reproduit des œuvres de Josef </a:t>
            </a:r>
            <a:r>
              <a:rPr lang="fr-FR" sz="1200" kern="1200" dirty="0" err="1" smtClean="0">
                <a:solidFill>
                  <a:schemeClr val="tx1"/>
                </a:solidFill>
                <a:effectLst/>
                <a:latin typeface="+mn-lt"/>
                <a:ea typeface="+mn-ea"/>
                <a:cs typeface="+mn-cs"/>
              </a:rPr>
              <a:t>Albers</a:t>
            </a:r>
            <a:r>
              <a:rPr lang="fr-FR" sz="1200" kern="1200" dirty="0" smtClean="0">
                <a:solidFill>
                  <a:schemeClr val="tx1"/>
                </a:solidFill>
                <a:effectLst/>
                <a:latin typeface="+mn-lt"/>
                <a:ea typeface="+mn-ea"/>
                <a:cs typeface="+mn-cs"/>
              </a:rPr>
              <a:t>, Daniel Buren et plus récemment d’</a:t>
            </a:r>
            <a:r>
              <a:rPr lang="fr-FR" sz="1200" kern="1200" dirty="0" err="1" smtClean="0">
                <a:solidFill>
                  <a:schemeClr val="tx1"/>
                </a:solidFill>
                <a:effectLst/>
                <a:latin typeface="+mn-lt"/>
                <a:ea typeface="+mn-ea"/>
                <a:cs typeface="+mn-cs"/>
              </a:rPr>
              <a:t>Iroshi</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Sigimoto</a:t>
            </a:r>
            <a:r>
              <a:rPr lang="fr-FR" sz="1200" kern="1200" dirty="0" smtClean="0">
                <a:solidFill>
                  <a:schemeClr val="tx1"/>
                </a:solidFill>
                <a:effectLst/>
                <a:latin typeface="+mn-lt"/>
                <a:ea typeface="+mn-ea"/>
                <a:cs typeface="+mn-cs"/>
              </a:rPr>
              <a:t> sur ses célères « carrés », le tarif des foulards passent de 300 € pour un modèle commercial à 7 000 € pour une édition d’artiste, pièce unique ou édition limitée à cinq exemplaires. Compte tenu de l’envergure internationale de l’entreprise, où ces ventes d’objets d’art pèsent fort peu, il est évident que ces éditions ne sont pas une activité purement commerciale ou purement artistique mais une activité communicationnelle qui a vocation à </a:t>
            </a:r>
            <a:r>
              <a:rPr lang="fr-FR" sz="1200" kern="1200" dirty="0" err="1" smtClean="0">
                <a:solidFill>
                  <a:schemeClr val="tx1"/>
                </a:solidFill>
                <a:effectLst/>
                <a:latin typeface="+mn-lt"/>
                <a:ea typeface="+mn-ea"/>
                <a:cs typeface="+mn-cs"/>
              </a:rPr>
              <a:t>articialiser</a:t>
            </a:r>
            <a:r>
              <a:rPr lang="fr-FR" sz="1200" kern="1200" dirty="0" smtClean="0">
                <a:solidFill>
                  <a:schemeClr val="tx1"/>
                </a:solidFill>
                <a:effectLst/>
                <a:latin typeface="+mn-lt"/>
                <a:ea typeface="+mn-ea"/>
                <a:cs typeface="+mn-cs"/>
              </a:rPr>
              <a:t> les autres réalisations de la marque.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Au-delà de la perte d’aura chère à Walter Benjamin (</a:t>
            </a:r>
            <a:r>
              <a:rPr lang="fr-FR" sz="1200" i="1" kern="1200" dirty="0" smtClean="0">
                <a:solidFill>
                  <a:schemeClr val="tx1"/>
                </a:solidFill>
                <a:effectLst/>
                <a:latin typeface="+mn-lt"/>
                <a:ea typeface="+mn-ea"/>
                <a:cs typeface="+mn-cs"/>
              </a:rPr>
              <a:t>L’œuvre d’art à l’époque de sa reproductibilité technique, </a:t>
            </a:r>
            <a:r>
              <a:rPr lang="fr-FR" sz="1200" kern="1200" dirty="0" smtClean="0">
                <a:solidFill>
                  <a:schemeClr val="tx1"/>
                </a:solidFill>
                <a:effectLst/>
                <a:latin typeface="+mn-lt"/>
                <a:ea typeface="+mn-ea"/>
                <a:cs typeface="+mn-cs"/>
              </a:rPr>
              <a:t>Version de 1939, Gallimard 2000), ce cas pose la question de l’influence de la communication d’entreprise sur les Rencontres d’Arles dont la direction a subi de nombreuses pressions pour présenter dans un de ses lieux habituels des Rencontres d’Arles, l’église Saint-Blaise, des Polaroid des fameux carrés saisis dans l’appartement tokyoïte d’Hiroshi </a:t>
            </a:r>
            <a:r>
              <a:rPr lang="fr-FR" sz="1200" kern="1200" dirty="0" err="1" smtClean="0">
                <a:solidFill>
                  <a:schemeClr val="tx1"/>
                </a:solidFill>
                <a:effectLst/>
                <a:latin typeface="+mn-lt"/>
                <a:ea typeface="+mn-ea"/>
                <a:cs typeface="+mn-cs"/>
              </a:rPr>
              <a:t>Sigimoto</a:t>
            </a:r>
            <a:r>
              <a:rPr lang="fr-FR" sz="1200" kern="1200" dirty="0" smtClean="0">
                <a:solidFill>
                  <a:schemeClr val="tx1"/>
                </a:solidFill>
                <a:effectLst/>
                <a:latin typeface="+mn-lt"/>
                <a:ea typeface="+mn-ea"/>
                <a:cs typeface="+mn-cs"/>
              </a:rPr>
              <a:t> tandis que l’exposition principale de </a:t>
            </a:r>
            <a:r>
              <a:rPr lang="fr-FR" sz="1200" kern="1200" dirty="0" err="1" smtClean="0">
                <a:solidFill>
                  <a:schemeClr val="tx1"/>
                </a:solidFill>
                <a:effectLst/>
                <a:latin typeface="+mn-lt"/>
                <a:ea typeface="+mn-ea"/>
                <a:cs typeface="+mn-cs"/>
              </a:rPr>
              <a:t>Sigimoto</a:t>
            </a:r>
            <a:r>
              <a:rPr lang="fr-FR" sz="1200" kern="1200" dirty="0" smtClean="0">
                <a:solidFill>
                  <a:schemeClr val="tx1"/>
                </a:solidFill>
                <a:effectLst/>
                <a:latin typeface="+mn-lt"/>
                <a:ea typeface="+mn-ea"/>
                <a:cs typeface="+mn-cs"/>
              </a:rPr>
              <a:t>, de beaux tirages en noir et blanc, était soutenue par Hermès.</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l’édition de 2013 des Rencontres d’Arles bruissait du conflit entre son directeur, François </a:t>
            </a:r>
            <a:r>
              <a:rPr lang="fr-FR" sz="1200" kern="1200" dirty="0" err="1" smtClean="0">
                <a:solidFill>
                  <a:schemeClr val="tx1"/>
                </a:solidFill>
                <a:effectLst/>
                <a:latin typeface="+mn-lt"/>
                <a:ea typeface="+mn-ea"/>
                <a:cs typeface="+mn-cs"/>
              </a:rPr>
              <a:t>Hébel</a:t>
            </a:r>
            <a:r>
              <a:rPr lang="fr-FR" sz="1200" kern="1200" dirty="0" smtClean="0">
                <a:solidFill>
                  <a:schemeClr val="tx1"/>
                </a:solidFill>
                <a:effectLst/>
                <a:latin typeface="+mn-lt"/>
                <a:ea typeface="+mn-ea"/>
                <a:cs typeface="+mn-cs"/>
              </a:rPr>
              <a:t> et de la fondatrice de la Fondation </a:t>
            </a:r>
            <a:r>
              <a:rPr lang="fr-FR" sz="1200" kern="1200" dirty="0" err="1" smtClean="0">
                <a:solidFill>
                  <a:schemeClr val="tx1"/>
                </a:solidFill>
                <a:effectLst/>
                <a:latin typeface="+mn-lt"/>
                <a:ea typeface="+mn-ea"/>
                <a:cs typeface="+mn-cs"/>
              </a:rPr>
              <a:t>Luma</a:t>
            </a:r>
            <a:r>
              <a:rPr lang="fr-FR" sz="1200" kern="1200" dirty="0" smtClean="0">
                <a:solidFill>
                  <a:schemeClr val="tx1"/>
                </a:solidFill>
                <a:effectLst/>
                <a:latin typeface="+mn-lt"/>
                <a:ea typeface="+mn-ea"/>
                <a:cs typeface="+mn-cs"/>
              </a:rPr>
              <a:t>, Maja Hoffman mécène des Rencontres, les journalistes ont souvent décrit l’opposition de deux visions de cette manifestation comme un différence de style : l’une axée sur la photographie documentaire, et une autre vision qui voudrait être plus ouverte sur la création contemporaine. En réalité,  il s’agit d’une opposition plus profonde entre usage communicationnel des Rencontres d’Arles par des entreprises sponsors intervenant jusqu’au choix des lieux et des produits présentés pour en faire un outil marketing de leurs activités et la pratique exigeante d’une institution du monde de la photographie qui même si elle s’était toujours appuyée sur des sponsors, avait gardé jusqu’à présent une grande autonomie dans sa programmation qui semble compromise avec la démission du directeur des Rencontres d’Arles.</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le fonctionnement d’une galerie d’art en ligne sous la houlette d’une entreprise dans un objectif communicationnel est possible, la communication entrepreneuriale interférant avec les choix esthétiques d’un commissaire d’exposition atteint les limites de la collusion entre art et activité économique, et peut créer un effet de </a:t>
            </a:r>
            <a:r>
              <a:rPr lang="fr-FR" sz="1200" kern="1200" dirty="0" err="1" smtClean="0">
                <a:solidFill>
                  <a:schemeClr val="tx1"/>
                </a:solidFill>
                <a:effectLst/>
                <a:latin typeface="+mn-lt"/>
                <a:ea typeface="+mn-ea"/>
                <a:cs typeface="+mn-cs"/>
              </a:rPr>
              <a:t>buzz</a:t>
            </a:r>
            <a:r>
              <a:rPr lang="fr-FR" sz="1200" kern="1200" dirty="0" smtClean="0">
                <a:solidFill>
                  <a:schemeClr val="tx1"/>
                </a:solidFill>
                <a:effectLst/>
                <a:latin typeface="+mn-lt"/>
                <a:ea typeface="+mn-ea"/>
                <a:cs typeface="+mn-cs"/>
              </a:rPr>
              <a:t> négatif contrant la valorisation par le </a:t>
            </a:r>
            <a:r>
              <a:rPr lang="fr-FR" sz="1200" kern="1200" dirty="0" err="1" smtClean="0">
                <a:solidFill>
                  <a:schemeClr val="tx1"/>
                </a:solidFill>
                <a:effectLst/>
                <a:latin typeface="+mn-lt"/>
                <a:ea typeface="+mn-ea"/>
                <a:cs typeface="+mn-cs"/>
              </a:rPr>
              <a:t>storytelling</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16</a:t>
            </a:fld>
            <a:endParaRPr lang="fr-FR"/>
          </a:p>
        </p:txBody>
      </p:sp>
    </p:spTree>
    <p:extLst>
      <p:ext uri="{BB962C8B-B14F-4D97-AF65-F5344CB8AC3E}">
        <p14:creationId xmlns:p14="http://schemas.microsoft.com/office/powerpoint/2010/main" val="138846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err="1" smtClean="0">
                <a:solidFill>
                  <a:schemeClr val="tx1"/>
                </a:solidFill>
                <a:effectLst/>
                <a:latin typeface="+mn-lt"/>
                <a:ea typeface="+mn-ea"/>
                <a:cs typeface="+mn-cs"/>
              </a:rPr>
              <a:t>Storytelling</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arty</a:t>
            </a:r>
            <a:r>
              <a:rPr lang="fr-FR" sz="1200" b="1" kern="1200" dirty="0" smtClean="0">
                <a:solidFill>
                  <a:schemeClr val="tx1"/>
                </a:solidFill>
                <a:effectLst/>
                <a:latin typeface="+mn-lt"/>
                <a:ea typeface="+mn-ea"/>
                <a:cs typeface="+mn-cs"/>
              </a:rPr>
              <a:t> : l’esthétique comme élément du </a:t>
            </a:r>
            <a:r>
              <a:rPr lang="fr-FR" sz="1200" b="1" kern="1200" dirty="0" err="1" smtClean="0">
                <a:solidFill>
                  <a:schemeClr val="tx1"/>
                </a:solidFill>
                <a:effectLst/>
                <a:latin typeface="+mn-lt"/>
                <a:ea typeface="+mn-ea"/>
                <a:cs typeface="+mn-cs"/>
              </a:rPr>
              <a:t>storytelling</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brand </a:t>
            </a:r>
            <a:r>
              <a:rPr lang="fr-FR" sz="1200" kern="1200" dirty="0" err="1" smtClean="0">
                <a:solidFill>
                  <a:schemeClr val="tx1"/>
                </a:solidFill>
                <a:effectLst/>
                <a:latin typeface="+mn-lt"/>
                <a:ea typeface="+mn-ea"/>
                <a:cs typeface="+mn-cs"/>
              </a:rPr>
              <a:t>storytelling</a:t>
            </a:r>
            <a:r>
              <a:rPr lang="fr-FR" sz="1200" kern="1200" dirty="0" smtClean="0">
                <a:solidFill>
                  <a:schemeClr val="tx1"/>
                </a:solidFill>
                <a:effectLst/>
                <a:latin typeface="+mn-lt"/>
                <a:ea typeface="+mn-ea"/>
                <a:cs typeface="+mn-cs"/>
              </a:rPr>
              <a:t>, en référence à une stratégie de communication de marque spécifique visant à raconter une histoire au sujet de la marque, a été structuré autour de la vraisemblance du récit plus que de sa véracité. Avec l’artification généralisée des produits l’</a:t>
            </a:r>
            <a:r>
              <a:rPr lang="fr-FR" sz="1200" kern="1200" dirty="0" err="1" smtClean="0">
                <a:solidFill>
                  <a:schemeClr val="tx1"/>
                </a:solidFill>
                <a:effectLst/>
                <a:latin typeface="+mn-lt"/>
                <a:ea typeface="+mn-ea"/>
                <a:cs typeface="+mn-cs"/>
              </a:rPr>
              <a:t>arty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storytelling</a:t>
            </a:r>
            <a:r>
              <a:rPr lang="fr-FR" sz="1200" kern="1200" dirty="0" smtClean="0">
                <a:solidFill>
                  <a:schemeClr val="tx1"/>
                </a:solidFill>
                <a:effectLst/>
                <a:latin typeface="+mn-lt"/>
                <a:ea typeface="+mn-ea"/>
                <a:cs typeface="+mn-cs"/>
              </a:rPr>
              <a:t> est là pour nous raconter que tout est art dans une transfiguration du banal (Danto 1989) par la qualité muséale du lieu fonctionnant comme une instance de légitimation de l’artification d’un objet industriel.</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médias en relayant abondamment l’actualité de ces manifestations communicationnelles dans les mêmes termes que celles d’artistes déconnectés d’impératifs commerciaux consolident les travaux scientifiques considérant « …le récit journalistique comme potentiellement ou effectivement manipulatoire. Ses narrations sont perçues comme des amplificateurs équivoques du </a:t>
            </a:r>
            <a:r>
              <a:rPr lang="fr-FR" sz="1200" kern="1200" dirty="0" err="1" smtClean="0">
                <a:solidFill>
                  <a:schemeClr val="tx1"/>
                </a:solidFill>
                <a:effectLst/>
                <a:latin typeface="+mn-lt"/>
                <a:ea typeface="+mn-ea"/>
                <a:cs typeface="+mn-cs"/>
              </a:rPr>
              <a:t>storytelling</a:t>
            </a:r>
            <a:r>
              <a:rPr lang="fr-FR" sz="1200" kern="1200" dirty="0" smtClean="0">
                <a:solidFill>
                  <a:schemeClr val="tx1"/>
                </a:solidFill>
                <a:effectLst/>
                <a:latin typeface="+mn-lt"/>
                <a:ea typeface="+mn-ea"/>
                <a:cs typeface="+mn-cs"/>
              </a:rPr>
              <a:t>, des instruments de domination symbolique et de valorisation marchande.» (Pélissier N. 2012)</a:t>
            </a:r>
            <a:endParaRPr lang="en-GB"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 dispositif de monstration comme système de signes</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Jean-Jacques </a:t>
            </a:r>
            <a:r>
              <a:rPr lang="fr-FR" sz="1200" kern="1200" dirty="0" err="1" smtClean="0">
                <a:solidFill>
                  <a:schemeClr val="tx1"/>
                </a:solidFill>
                <a:effectLst/>
                <a:latin typeface="+mn-lt"/>
                <a:ea typeface="+mn-ea"/>
                <a:cs typeface="+mn-cs"/>
              </a:rPr>
              <a:t>Boutaud</a:t>
            </a:r>
            <a:r>
              <a:rPr lang="fr-FR" sz="1200" kern="1200" dirty="0" smtClean="0">
                <a:solidFill>
                  <a:schemeClr val="tx1"/>
                </a:solidFill>
                <a:effectLst/>
                <a:latin typeface="+mn-lt"/>
                <a:ea typeface="+mn-ea"/>
                <a:cs typeface="+mn-cs"/>
              </a:rPr>
              <a:t> et  Karine Berthelot-</a:t>
            </a:r>
            <a:r>
              <a:rPr lang="fr-FR" sz="1200" kern="1200" dirty="0" err="1" smtClean="0">
                <a:solidFill>
                  <a:schemeClr val="tx1"/>
                </a:solidFill>
                <a:effectLst/>
                <a:latin typeface="+mn-lt"/>
                <a:ea typeface="+mn-ea"/>
                <a:cs typeface="+mn-cs"/>
              </a:rPr>
              <a:t>Guiet</a:t>
            </a:r>
            <a:r>
              <a:rPr lang="fr-FR" sz="1200" kern="1200" dirty="0" smtClean="0">
                <a:solidFill>
                  <a:schemeClr val="tx1"/>
                </a:solidFill>
                <a:effectLst/>
                <a:latin typeface="+mn-lt"/>
                <a:ea typeface="+mn-ea"/>
                <a:cs typeface="+mn-cs"/>
              </a:rPr>
              <a:t> (RFSIC, 30 juillet 2013) ont souhaité pour « donner une place aux approches communicationnelles plurielles de la sémiotique », « montrer la capacité des différentes méthodes à saisir « la vie des signes au sein de la vie sociale » et « reconnaître du signe dans les choses, c’est du même coup poser la relation aux choses, leur place dans le monde, dans notre monde, notre place et celle des autres par le truchement des signes qui se manifestent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cet optique, nous pouvons considérer le lieu d’exposition, le musée, l’œuvre d’art, l’artiste comme un système de signes organisant la communication d’un message subliminal à destination du public participant à l’essor de pratiques narratives comme spectateur participant.</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pratiques constituent-elles « un système cohérent de signes à partir duquel seulement peut s’élaborer un concept de la consommation » (Baudrillard, 1968), un nouveau langage de l’art (Goodman 1990) ou un ultime avatar de la marchandisation du monde telle que l’a exposée (Sicard 2010) ?</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17</a:t>
            </a:fld>
            <a:endParaRPr lang="fr-FR"/>
          </a:p>
        </p:txBody>
      </p:sp>
    </p:spTree>
    <p:extLst>
      <p:ext uri="{BB962C8B-B14F-4D97-AF65-F5344CB8AC3E}">
        <p14:creationId xmlns:p14="http://schemas.microsoft.com/office/powerpoint/2010/main" val="3315702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Le dispositif de monstration comme système de signes</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Jean-Jacques </a:t>
            </a:r>
            <a:r>
              <a:rPr lang="fr-FR" sz="1200" kern="1200" dirty="0" err="1" smtClean="0">
                <a:solidFill>
                  <a:schemeClr val="tx1"/>
                </a:solidFill>
                <a:effectLst/>
                <a:latin typeface="+mn-lt"/>
                <a:ea typeface="+mn-ea"/>
                <a:cs typeface="+mn-cs"/>
              </a:rPr>
              <a:t>Boutaud</a:t>
            </a:r>
            <a:r>
              <a:rPr lang="fr-FR" sz="1200" kern="1200" dirty="0" smtClean="0">
                <a:solidFill>
                  <a:schemeClr val="tx1"/>
                </a:solidFill>
                <a:effectLst/>
                <a:latin typeface="+mn-lt"/>
                <a:ea typeface="+mn-ea"/>
                <a:cs typeface="+mn-cs"/>
              </a:rPr>
              <a:t> et  Karine Berthelot-</a:t>
            </a:r>
            <a:r>
              <a:rPr lang="fr-FR" sz="1200" kern="1200" dirty="0" err="1" smtClean="0">
                <a:solidFill>
                  <a:schemeClr val="tx1"/>
                </a:solidFill>
                <a:effectLst/>
                <a:latin typeface="+mn-lt"/>
                <a:ea typeface="+mn-ea"/>
                <a:cs typeface="+mn-cs"/>
              </a:rPr>
              <a:t>Guiet</a:t>
            </a:r>
            <a:r>
              <a:rPr lang="fr-FR" sz="1200" kern="1200" dirty="0" smtClean="0">
                <a:solidFill>
                  <a:schemeClr val="tx1"/>
                </a:solidFill>
                <a:effectLst/>
                <a:latin typeface="+mn-lt"/>
                <a:ea typeface="+mn-ea"/>
                <a:cs typeface="+mn-cs"/>
              </a:rPr>
              <a:t> (RFSIC, 30 juillet 2013) ont souhaité pour « donner une place aux approches communicationnelles plurielles de la sémiotique », « montrer la capacité des différentes méthodes à saisir « la vie des signes au sein de la vie sociale » et « reconnaître du signe dans les choses, c’est du même coup poser la relation aux choses, leur place dans le monde, dans notre monde, notre place et celle des autres par le truchement des signes qui se manifestent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cet optique, nous pouvons considérer le lieu d’exposition, le musée, l’œuvre d’art, l’artiste comme un système de signes organisant la communication d’un message subliminal à destination du public participant à l’essor de pratiques narratives comme spectateur participant.</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pratiques constituent-elles « un système cohérent de signes à partir duquel seulement peut s’élaborer un concept de la consommation » (Baudrillard, 1968), un nouveau langage de l’art (Goodman 1990) ou un ultime avatar de la marchandisation du monde telle que l’a exposée (Sicard 2010) ?</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18</a:t>
            </a:fld>
            <a:endParaRPr lang="fr-FR"/>
          </a:p>
        </p:txBody>
      </p:sp>
    </p:spTree>
    <p:extLst>
      <p:ext uri="{BB962C8B-B14F-4D97-AF65-F5344CB8AC3E}">
        <p14:creationId xmlns:p14="http://schemas.microsoft.com/office/powerpoint/2010/main" val="142037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b="1" kern="1200" dirty="0" smtClean="0">
                <a:solidFill>
                  <a:schemeClr val="tx1"/>
                </a:solidFill>
                <a:effectLst/>
                <a:latin typeface="+mn-lt"/>
                <a:ea typeface="+mn-ea"/>
                <a:cs typeface="+mn-cs"/>
              </a:rPr>
              <a:t>Introduction</a:t>
            </a:r>
            <a:endParaRPr lang="en-GB" sz="1600" kern="1200" dirty="0" smtClean="0">
              <a:solidFill>
                <a:schemeClr val="tx1"/>
              </a:solidFill>
              <a:effectLst/>
              <a:latin typeface="+mn-lt"/>
              <a:ea typeface="+mn-ea"/>
              <a:cs typeface="+mn-cs"/>
            </a:endParaRPr>
          </a:p>
          <a:p>
            <a:r>
              <a:rPr lang="fr-FR" sz="1600" kern="1200" dirty="0" smtClean="0">
                <a:solidFill>
                  <a:schemeClr val="tx1"/>
                </a:solidFill>
                <a:effectLst/>
                <a:latin typeface="+mn-lt"/>
                <a:ea typeface="+mn-ea"/>
                <a:cs typeface="+mn-cs"/>
              </a:rPr>
              <a:t>Dans l’esprit d’aventure interdisciplinaire des Sciences de l’Information et de la Communication célébré par Franck </a:t>
            </a:r>
            <a:r>
              <a:rPr lang="fr-FR" sz="1600" kern="1200" dirty="0" err="1" smtClean="0">
                <a:solidFill>
                  <a:schemeClr val="tx1"/>
                </a:solidFill>
                <a:effectLst/>
                <a:latin typeface="+mn-lt"/>
                <a:ea typeface="+mn-ea"/>
                <a:cs typeface="+mn-cs"/>
              </a:rPr>
              <a:t>Renucci</a:t>
            </a:r>
            <a:r>
              <a:rPr lang="fr-FR" sz="1600" kern="1200" dirty="0" smtClean="0">
                <a:solidFill>
                  <a:schemeClr val="tx1"/>
                </a:solidFill>
                <a:effectLst/>
                <a:latin typeface="+mn-lt"/>
                <a:ea typeface="+mn-ea"/>
                <a:cs typeface="+mn-cs"/>
              </a:rPr>
              <a:t> &amp; Maud Pélissier dans le numéro 67 de la revue Hermès, nous nous attachons ici à mettre en perspective les nouvelles relations entre l’art, la communication et l’entreprise en tentant de faire dialoguer esthétique, communication, sociologie et marketing.</a:t>
            </a:r>
          </a:p>
          <a:p>
            <a:endParaRPr lang="en-GB" sz="1600" kern="1200" dirty="0" smtClean="0">
              <a:solidFill>
                <a:schemeClr val="tx1"/>
              </a:solidFill>
              <a:effectLst/>
              <a:latin typeface="+mn-lt"/>
              <a:ea typeface="+mn-ea"/>
              <a:cs typeface="+mn-cs"/>
            </a:endParaRPr>
          </a:p>
          <a:p>
            <a:r>
              <a:rPr lang="fr-FR" sz="1600" kern="1200" dirty="0" smtClean="0">
                <a:solidFill>
                  <a:schemeClr val="tx1"/>
                </a:solidFill>
                <a:effectLst/>
                <a:latin typeface="+mn-lt"/>
                <a:ea typeface="+mn-ea"/>
                <a:cs typeface="+mn-cs"/>
              </a:rPr>
              <a:t>Ces nouvelles relations se sont cristallisées dans les processus d’artification analysés par Nathalie </a:t>
            </a:r>
            <a:r>
              <a:rPr lang="fr-FR" sz="1600" kern="1200" dirty="0" err="1" smtClean="0">
                <a:solidFill>
                  <a:schemeClr val="tx1"/>
                </a:solidFill>
                <a:effectLst/>
                <a:latin typeface="+mn-lt"/>
                <a:ea typeface="+mn-ea"/>
                <a:cs typeface="+mn-cs"/>
              </a:rPr>
              <a:t>Heinich</a:t>
            </a:r>
            <a:r>
              <a:rPr lang="fr-FR" sz="1600" kern="1200" dirty="0" smtClean="0">
                <a:solidFill>
                  <a:schemeClr val="tx1"/>
                </a:solidFill>
                <a:effectLst/>
                <a:latin typeface="+mn-lt"/>
                <a:ea typeface="+mn-ea"/>
                <a:cs typeface="+mn-cs"/>
              </a:rPr>
              <a:t> et Roberta Shapiro (2012) c’est à dire le passage du non-art à l’art d’un objet, d’une pratique ou d’une œuvre. L’étude de ce processus d’artification permet de décrypter comment cette esthétisation peut être méthodiquement organisée au sein de dispositifs communicationnels.</a:t>
            </a:r>
            <a:endParaRPr lang="en-GB" sz="1600" kern="1200" dirty="0" smtClean="0">
              <a:solidFill>
                <a:schemeClr val="tx1"/>
              </a:solidFill>
              <a:effectLst/>
              <a:latin typeface="+mn-lt"/>
              <a:ea typeface="+mn-ea"/>
              <a:cs typeface="+mn-cs"/>
            </a:endParaRPr>
          </a:p>
          <a:p>
            <a:r>
              <a:rPr lang="fr-FR" sz="1600" kern="1200" dirty="0" smtClean="0">
                <a:solidFill>
                  <a:schemeClr val="tx1"/>
                </a:solidFill>
                <a:effectLst/>
                <a:latin typeface="+mn-lt"/>
                <a:ea typeface="+mn-ea"/>
                <a:cs typeface="+mn-cs"/>
              </a:rPr>
              <a:t>Il s’agit de déterminer si l’art contemporain est-il devenu un dispositif de communication entrepreneuriale.</a:t>
            </a:r>
          </a:p>
          <a:p>
            <a:endParaRPr lang="fr-FR"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kern="1200" dirty="0" smtClean="0">
                <a:solidFill>
                  <a:schemeClr val="tx1"/>
                </a:solidFill>
                <a:effectLst/>
                <a:latin typeface="+mn-lt"/>
                <a:ea typeface="+mn-ea"/>
                <a:cs typeface="+mn-cs"/>
              </a:rPr>
              <a:t>En nous appuyant sur les recherches consacrées aux liens étroits tissés entre l’art contemporain, le design et l’entreprise (</a:t>
            </a:r>
            <a:r>
              <a:rPr lang="fr-FR" sz="1600" kern="1200" dirty="0" err="1" smtClean="0">
                <a:solidFill>
                  <a:schemeClr val="tx1"/>
                </a:solidFill>
                <a:effectLst/>
                <a:latin typeface="+mn-lt"/>
                <a:ea typeface="+mn-ea"/>
                <a:cs typeface="+mn-cs"/>
              </a:rPr>
              <a:t>Hillaire</a:t>
            </a:r>
            <a:r>
              <a:rPr lang="fr-FR" sz="1600" kern="1200" dirty="0" smtClean="0">
                <a:solidFill>
                  <a:schemeClr val="tx1"/>
                </a:solidFill>
                <a:effectLst/>
                <a:latin typeface="+mn-lt"/>
                <a:ea typeface="+mn-ea"/>
                <a:cs typeface="+mn-cs"/>
              </a:rPr>
              <a:t> 2008) et l’expression de ceux-ci dans les médias, nous présentons des premiers résultats d’enquête concernant l’artification de pratiques de marketing et son corollaire, la marchandisation de certaines pratiques artistiques, mettant ainsi en lumière leurs conséquences esthétiques, sociologiques et communicationnelles.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kern="1200" dirty="0" smtClean="0">
              <a:solidFill>
                <a:schemeClr val="tx1"/>
              </a:solidFill>
              <a:effectLst/>
              <a:latin typeface="+mn-lt"/>
              <a:ea typeface="+mn-ea"/>
              <a:cs typeface="+mn-cs"/>
            </a:endParaRPr>
          </a:p>
          <a:p>
            <a:endParaRPr lang="fr-FR" sz="16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2</a:t>
            </a:fld>
            <a:endParaRPr lang="fr-FR"/>
          </a:p>
        </p:txBody>
      </p:sp>
    </p:spTree>
    <p:extLst>
      <p:ext uri="{BB962C8B-B14F-4D97-AF65-F5344CB8AC3E}">
        <p14:creationId xmlns:p14="http://schemas.microsoft.com/office/powerpoint/2010/main" val="36594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Une histoire et un contexte économique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l’art depuis ses origines délivre un message que les hommes continuent de percevoir à plusieurs dizaines de milliers d’années de distance comme la grotte Chauvet en Ardèche et que les pratiques de mécénat ont été continues depuis l’Antiquité, le 20</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siècle a connu un développement spectaculaire d’un mécénat d’envergure où les riches et les puissants soucieux de donner une image gratifiante de leur pouvoir et de leur munificence ont peu à peu été remplacés par les entreprises, l’objectif de ces nouveaux mécènes étant de créer des rapprochements de valeurs symboliques entre art et industrie, jusqu’à la confusion et  un véritable passage à l’art de certains produits.</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3</a:t>
            </a:fld>
            <a:endParaRPr lang="fr-FR"/>
          </a:p>
        </p:txBody>
      </p:sp>
    </p:spTree>
    <p:extLst>
      <p:ext uri="{BB962C8B-B14F-4D97-AF65-F5344CB8AC3E}">
        <p14:creationId xmlns:p14="http://schemas.microsoft.com/office/powerpoint/2010/main" val="321648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Une histoire et un contexte économique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l’art depuis ses origines délivre un message que les hommes continuent de percevoir à plusieurs dizaines de milliers d’années de distance comme la grotte Chauvet en Ardèche et que les pratiques de mécénat ont été continues depuis l’Antiquité, le 20</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siècle a connu un développement spectaculaire d’un mécénat d’envergure où les riches et les puissants soucieux de donner une image gratifiante de leur pouvoir et de leur munificence ont peu à peu été remplacés par les entreprises, l’objectif de ces nouveaux mécènes étant de créer des rapprochements de valeurs symboliques entre art et industrie, jusqu’à la confusion et  un véritable passage à l’art de certains produits.</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4</a:t>
            </a:fld>
            <a:endParaRPr lang="fr-FR"/>
          </a:p>
        </p:txBody>
      </p:sp>
    </p:spTree>
    <p:extLst>
      <p:ext uri="{BB962C8B-B14F-4D97-AF65-F5344CB8AC3E}">
        <p14:creationId xmlns:p14="http://schemas.microsoft.com/office/powerpoint/2010/main" val="35064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6</a:t>
            </a:fld>
            <a:endParaRPr lang="fr-FR"/>
          </a:p>
        </p:txBody>
      </p:sp>
    </p:spTree>
    <p:extLst>
      <p:ext uri="{BB962C8B-B14F-4D97-AF65-F5344CB8AC3E}">
        <p14:creationId xmlns:p14="http://schemas.microsoft.com/office/powerpoint/2010/main" val="69652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 l’instar d’une marque de champagne comme Perrier-</a:t>
            </a:r>
            <a:r>
              <a:rPr lang="fr-FR" sz="1200" kern="1200" dirty="0" err="1" smtClean="0">
                <a:solidFill>
                  <a:schemeClr val="tx1"/>
                </a:solidFill>
                <a:effectLst/>
                <a:latin typeface="+mn-lt"/>
                <a:ea typeface="+mn-ea"/>
                <a:cs typeface="+mn-cs"/>
              </a:rPr>
              <a:t>Jouët</a:t>
            </a:r>
            <a:r>
              <a:rPr lang="fr-FR" sz="1200" kern="1200" dirty="0" smtClean="0">
                <a:solidFill>
                  <a:schemeClr val="tx1"/>
                </a:solidFill>
                <a:effectLst/>
                <a:latin typeface="+mn-lt"/>
                <a:ea typeface="+mn-ea"/>
                <a:cs typeface="+mn-cs"/>
              </a:rPr>
              <a:t> qui dès 1902 avait collaboré avec Émile Gallé pour la cuvée exceptionnelle Belle Époque, d’autres marques ont utilisé l’aura de l’art pour signifier l’excellence, l’exception de leur produits ou inscrire leurs maisons à la fois dans une lignée historique et dans l’avenir comme la Fondation Cartier pour l’Art contemporain, pionnière dans le mécénat de l’art contemporain depuis 1984 ou la Fondation Ricard partenaire de la FIAC (Foire Internationale d’Art Contemporain à Paris) depuis 1988.</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7</a:t>
            </a:fld>
            <a:endParaRPr lang="fr-FR"/>
          </a:p>
        </p:txBody>
      </p:sp>
    </p:spTree>
    <p:extLst>
      <p:ext uri="{BB962C8B-B14F-4D97-AF65-F5344CB8AC3E}">
        <p14:creationId xmlns:p14="http://schemas.microsoft.com/office/powerpoint/2010/main" val="43691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Jusqu’au siècle dernier, ces rapprochements aussi variés et nombreux qu’ils aient été, demeuraient parfaitement circonscrits, mécénat ou collaboration ponctuelle sur un produit, l’association d’un artiste ou d’une pratique artistique à un nom de marque ou d’entreprise transférait symboliquement les valeurs esthétiques et culturelles de l’un vers l’autre. La problématique communicationnelle restait relativement simple, et la proximité de l’art signifiait la qualité de l’émetteur et celle du récepteur capable de percevoir une esthétique complexe.</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8</a:t>
            </a:fld>
            <a:endParaRPr lang="fr-FR"/>
          </a:p>
        </p:txBody>
      </p:sp>
    </p:spTree>
    <p:extLst>
      <p:ext uri="{BB962C8B-B14F-4D97-AF65-F5344CB8AC3E}">
        <p14:creationId xmlns:p14="http://schemas.microsoft.com/office/powerpoint/2010/main" val="324504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De 2001 à 2008, les collaborations très médiatisées entre Marc Jacobs, directeur artistique de Louis Vuitton, et Stephen </a:t>
            </a:r>
            <a:r>
              <a:rPr lang="fr-FR" sz="1200" kern="1200" dirty="0" err="1" smtClean="0">
                <a:solidFill>
                  <a:schemeClr val="tx1"/>
                </a:solidFill>
                <a:effectLst/>
                <a:latin typeface="+mn-lt"/>
                <a:ea typeface="+mn-ea"/>
                <a:cs typeface="+mn-cs"/>
              </a:rPr>
              <a:t>Sprouse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Takashi</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Murakami</a:t>
            </a:r>
            <a:r>
              <a:rPr lang="fr-FR" sz="1200" kern="1200" dirty="0" smtClean="0">
                <a:solidFill>
                  <a:schemeClr val="tx1"/>
                </a:solidFill>
                <a:effectLst/>
                <a:latin typeface="+mn-lt"/>
                <a:ea typeface="+mn-ea"/>
                <a:cs typeface="+mn-cs"/>
              </a:rPr>
              <a:t> puis Richard Prince même si elles restent centrées sur les ressources de la sérigraphie pour renouveler un produit phare de l’entreprise, la toile monogrammée utilisée depuis le 19</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siècle ont profondément bouleversé le monde de l’art. Appuyés sur une importante campagne de presse, les produits concernés ont modifiés les frontières entre un produit industriel  attaché à une certaine forme de luxe et des pratiques artistiques peu conventionnelles. Ces productions ont questionné également les frontières entre les deux disciplines de l’art et du design qui tendent à se confondre et ont également abondé un système de signes valorisant le consommateur en amateur d’art.</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directeur artistique starisé, Marc Jacobs,  projetait avec ces réalisations une marque plus que centenaire à l’esthétique désuète, celle du monogramme, vers une post modernité transgressive avec les graffitis de Stephen </a:t>
            </a:r>
            <a:r>
              <a:rPr lang="fr-FR" sz="1200" kern="1200" dirty="0" err="1" smtClean="0">
                <a:solidFill>
                  <a:schemeClr val="tx1"/>
                </a:solidFill>
                <a:effectLst/>
                <a:latin typeface="+mn-lt"/>
                <a:ea typeface="+mn-ea"/>
                <a:cs typeface="+mn-cs"/>
              </a:rPr>
              <a:t>Sprouse</a:t>
            </a:r>
            <a:r>
              <a:rPr lang="fr-FR" sz="1200" kern="1200" dirty="0" smtClean="0">
                <a:solidFill>
                  <a:schemeClr val="tx1"/>
                </a:solidFill>
                <a:effectLst/>
                <a:latin typeface="+mn-lt"/>
                <a:ea typeface="+mn-ea"/>
                <a:cs typeface="+mn-cs"/>
              </a:rPr>
              <a:t>, les dessins réalisés par des assistants de </a:t>
            </a:r>
            <a:r>
              <a:rPr lang="fr-FR" sz="1200" kern="1200" dirty="0" err="1" smtClean="0">
                <a:solidFill>
                  <a:schemeClr val="tx1"/>
                </a:solidFill>
                <a:effectLst/>
                <a:latin typeface="+mn-lt"/>
                <a:ea typeface="+mn-ea"/>
                <a:cs typeface="+mn-cs"/>
              </a:rPr>
              <a:t>Murakami</a:t>
            </a:r>
            <a:r>
              <a:rPr lang="fr-FR" sz="1200" kern="1200" dirty="0" smtClean="0">
                <a:solidFill>
                  <a:schemeClr val="tx1"/>
                </a:solidFill>
                <a:effectLst/>
                <a:latin typeface="+mn-lt"/>
                <a:ea typeface="+mn-ea"/>
                <a:cs typeface="+mn-cs"/>
              </a:rPr>
              <a:t> sur ses consignes mais sans intervention de l’artiste ou les appropriations de Richard Prince enfin en obtenant d’ouvrir une boutique éphémère lors d’une exposition, il brisait un tabou, celui du commerce pour le commerce inclus dans un lieu d’exposition prestigieux, le MOCA de Los Angeles en 2007-2008.</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10</a:t>
            </a:fld>
            <a:endParaRPr lang="fr-FR"/>
          </a:p>
        </p:txBody>
      </p:sp>
    </p:spTree>
    <p:extLst>
      <p:ext uri="{BB962C8B-B14F-4D97-AF65-F5344CB8AC3E}">
        <p14:creationId xmlns:p14="http://schemas.microsoft.com/office/powerpoint/2010/main" val="35515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Cette façon de montrer  ce qui n’était plus un produit de prestige mais pas tout à fait un œuvre d’art a anticipé « la </a:t>
            </a:r>
            <a:r>
              <a:rPr lang="fr-FR" sz="1200" kern="1200" dirty="0" err="1" smtClean="0">
                <a:solidFill>
                  <a:schemeClr val="tx1"/>
                </a:solidFill>
                <a:effectLst/>
                <a:latin typeface="+mn-lt"/>
                <a:ea typeface="+mn-ea"/>
                <a:cs typeface="+mn-cs"/>
              </a:rPr>
              <a:t>re</a:t>
            </a:r>
            <a:r>
              <a:rPr lang="fr-FR" sz="1200" kern="1200" dirty="0" smtClean="0">
                <a:solidFill>
                  <a:schemeClr val="tx1"/>
                </a:solidFill>
                <a:effectLst/>
                <a:latin typeface="+mn-lt"/>
                <a:ea typeface="+mn-ea"/>
                <a:cs typeface="+mn-cs"/>
              </a:rPr>
              <a:t>-fabrication d’un monde » franchissant une nouvelle étape de la reproductibilité technique de l’œuvre d’art questionnée par Walter Benjamin (1939). Une multinationale vendait des objets en quantité industrielle qui n’étaient plus des produits, pas tout à fait des œuvres d’art, ils leur manquaient sans doute l’aura décrite par Benjamin mais peut-être ces créatures hybrides et un peu inquiétantes qu’une thèse de doctorat (celle d’Aurélie Bousquet en 2012) cherche à définir comme des « produits d’art » dans une terminologie interpellant le monde de l’art et du design.</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31446A9-BD7A-8E42-A2F4-7B6911C254BC}" type="slidenum">
              <a:rPr lang="fr-FR" smtClean="0"/>
              <a:t>11</a:t>
            </a:fld>
            <a:endParaRPr lang="fr-FR"/>
          </a:p>
        </p:txBody>
      </p:sp>
    </p:spTree>
    <p:extLst>
      <p:ext uri="{BB962C8B-B14F-4D97-AF65-F5344CB8AC3E}">
        <p14:creationId xmlns:p14="http://schemas.microsoft.com/office/powerpoint/2010/main" val="138474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7D4CFCC-048E-9149-906A-B81AEFA29E07}" type="datetime1">
              <a:rPr lang="fr-FR" smtClean="0"/>
              <a:t>06/06/2014</a:t>
            </a:fld>
            <a:endParaRPr lang="fr-FR"/>
          </a:p>
        </p:txBody>
      </p:sp>
      <p:sp>
        <p:nvSpPr>
          <p:cNvPr id="5" name="Espace réservé du pied de page 4"/>
          <p:cNvSpPr>
            <a:spLocks noGrp="1"/>
          </p:cNvSpPr>
          <p:nvPr>
            <p:ph type="ftr" sz="quarter" idx="11"/>
          </p:nvPr>
        </p:nvSpPr>
        <p:spPr/>
        <p:txBody>
          <a:bodyPr/>
          <a:lstStyle/>
          <a:p>
            <a:r>
              <a:rPr lang="fr-FR" smtClean="0"/>
              <a:t>véronique pillet 2014  Université de Nice Sophia Antipols</a:t>
            </a:r>
            <a:endParaRPr lang="fr-FR"/>
          </a:p>
        </p:txBody>
      </p:sp>
      <p:sp>
        <p:nvSpPr>
          <p:cNvPr id="6" name="Espace réservé du numéro de diapositive 5"/>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3597533112"/>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1B1EB6-BD0E-C242-B18C-8EA46280D55F}" type="datetime1">
              <a:rPr lang="fr-FR" smtClean="0"/>
              <a:t>06/06/2014</a:t>
            </a:fld>
            <a:endParaRPr lang="fr-FR"/>
          </a:p>
        </p:txBody>
      </p:sp>
      <p:sp>
        <p:nvSpPr>
          <p:cNvPr id="5" name="Espace réservé du pied de page 4"/>
          <p:cNvSpPr>
            <a:spLocks noGrp="1"/>
          </p:cNvSpPr>
          <p:nvPr>
            <p:ph type="ftr" sz="quarter" idx="11"/>
          </p:nvPr>
        </p:nvSpPr>
        <p:spPr/>
        <p:txBody>
          <a:bodyPr/>
          <a:lstStyle/>
          <a:p>
            <a:r>
              <a:rPr lang="fr-FR" smtClean="0"/>
              <a:t>véronique pillet 2014  Université de Nice Sophia Antipols</a:t>
            </a:r>
            <a:endParaRPr lang="fr-FR"/>
          </a:p>
        </p:txBody>
      </p:sp>
      <p:sp>
        <p:nvSpPr>
          <p:cNvPr id="6" name="Espace réservé du numéro de diapositive 5"/>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1851008289"/>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950888-5C4D-EC47-8DB1-C2D7D9FCF8F0}" type="datetime1">
              <a:rPr lang="fr-FR" smtClean="0"/>
              <a:t>06/06/2014</a:t>
            </a:fld>
            <a:endParaRPr lang="fr-FR"/>
          </a:p>
        </p:txBody>
      </p:sp>
      <p:sp>
        <p:nvSpPr>
          <p:cNvPr id="5" name="Espace réservé du pied de page 4"/>
          <p:cNvSpPr>
            <a:spLocks noGrp="1"/>
          </p:cNvSpPr>
          <p:nvPr>
            <p:ph type="ftr" sz="quarter" idx="11"/>
          </p:nvPr>
        </p:nvSpPr>
        <p:spPr/>
        <p:txBody>
          <a:bodyPr/>
          <a:lstStyle/>
          <a:p>
            <a:r>
              <a:rPr lang="fr-FR" smtClean="0"/>
              <a:t>véronique pillet 2014  Université de Nice Sophia Antipols</a:t>
            </a:r>
            <a:endParaRPr lang="fr-FR"/>
          </a:p>
        </p:txBody>
      </p:sp>
      <p:sp>
        <p:nvSpPr>
          <p:cNvPr id="6" name="Espace réservé du numéro de diapositive 5"/>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1865885706"/>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582E25-E7B1-9840-8B51-17F051552C68}" type="datetime1">
              <a:rPr lang="fr-FR" smtClean="0"/>
              <a:t>06/06/2014</a:t>
            </a:fld>
            <a:endParaRPr lang="fr-FR"/>
          </a:p>
        </p:txBody>
      </p:sp>
      <p:sp>
        <p:nvSpPr>
          <p:cNvPr id="5" name="Espace réservé du pied de page 4"/>
          <p:cNvSpPr>
            <a:spLocks noGrp="1"/>
          </p:cNvSpPr>
          <p:nvPr>
            <p:ph type="ftr" sz="quarter" idx="11"/>
          </p:nvPr>
        </p:nvSpPr>
        <p:spPr/>
        <p:txBody>
          <a:bodyPr/>
          <a:lstStyle/>
          <a:p>
            <a:r>
              <a:rPr lang="fr-FR" smtClean="0"/>
              <a:t>véronique pillet 2014  Université de Nice Sophia Antipols</a:t>
            </a:r>
            <a:endParaRPr lang="fr-FR"/>
          </a:p>
        </p:txBody>
      </p:sp>
      <p:sp>
        <p:nvSpPr>
          <p:cNvPr id="6" name="Espace réservé du numéro de diapositive 5"/>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303865913"/>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E4AFC98-0792-1D4B-A304-2844C9ACD458}" type="datetime1">
              <a:rPr lang="fr-FR" smtClean="0"/>
              <a:t>06/06/2014</a:t>
            </a:fld>
            <a:endParaRPr lang="fr-FR"/>
          </a:p>
        </p:txBody>
      </p:sp>
      <p:sp>
        <p:nvSpPr>
          <p:cNvPr id="5" name="Espace réservé du pied de page 4"/>
          <p:cNvSpPr>
            <a:spLocks noGrp="1"/>
          </p:cNvSpPr>
          <p:nvPr>
            <p:ph type="ftr" sz="quarter" idx="11"/>
          </p:nvPr>
        </p:nvSpPr>
        <p:spPr/>
        <p:txBody>
          <a:bodyPr/>
          <a:lstStyle/>
          <a:p>
            <a:r>
              <a:rPr lang="fr-FR" smtClean="0"/>
              <a:t>véronique pillet 2014  Université de Nice Sophia Antipols</a:t>
            </a:r>
            <a:endParaRPr lang="fr-FR"/>
          </a:p>
        </p:txBody>
      </p:sp>
      <p:sp>
        <p:nvSpPr>
          <p:cNvPr id="6" name="Espace réservé du numéro de diapositive 5"/>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2415468877"/>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7B7F80A-02A7-7946-9FBF-428B40A7FA21}" type="datetime1">
              <a:rPr lang="fr-FR" smtClean="0"/>
              <a:t>06/06/2014</a:t>
            </a:fld>
            <a:endParaRPr lang="fr-FR"/>
          </a:p>
        </p:txBody>
      </p:sp>
      <p:sp>
        <p:nvSpPr>
          <p:cNvPr id="6" name="Espace réservé du pied de page 5"/>
          <p:cNvSpPr>
            <a:spLocks noGrp="1"/>
          </p:cNvSpPr>
          <p:nvPr>
            <p:ph type="ftr" sz="quarter" idx="11"/>
          </p:nvPr>
        </p:nvSpPr>
        <p:spPr/>
        <p:txBody>
          <a:bodyPr/>
          <a:lstStyle/>
          <a:p>
            <a:r>
              <a:rPr lang="fr-FR" smtClean="0"/>
              <a:t>véronique pillet 2014  Université de Nice Sophia Antipols</a:t>
            </a:r>
            <a:endParaRPr lang="fr-FR"/>
          </a:p>
        </p:txBody>
      </p:sp>
      <p:sp>
        <p:nvSpPr>
          <p:cNvPr id="7" name="Espace réservé du numéro de diapositive 6"/>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279535695"/>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7ABB524-B9D7-7D46-A0AF-48C711EDD1B9}" type="datetime1">
              <a:rPr lang="fr-FR" smtClean="0"/>
              <a:t>06/06/2014</a:t>
            </a:fld>
            <a:endParaRPr lang="fr-FR"/>
          </a:p>
        </p:txBody>
      </p:sp>
      <p:sp>
        <p:nvSpPr>
          <p:cNvPr id="8" name="Espace réservé du pied de page 7"/>
          <p:cNvSpPr>
            <a:spLocks noGrp="1"/>
          </p:cNvSpPr>
          <p:nvPr>
            <p:ph type="ftr" sz="quarter" idx="11"/>
          </p:nvPr>
        </p:nvSpPr>
        <p:spPr/>
        <p:txBody>
          <a:bodyPr/>
          <a:lstStyle/>
          <a:p>
            <a:r>
              <a:rPr lang="fr-FR" smtClean="0"/>
              <a:t>véronique pillet 2014  Université de Nice Sophia Antipols</a:t>
            </a:r>
            <a:endParaRPr lang="fr-FR"/>
          </a:p>
        </p:txBody>
      </p:sp>
      <p:sp>
        <p:nvSpPr>
          <p:cNvPr id="9" name="Espace réservé du numéro de diapositive 8"/>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2780562693"/>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A1EE182-08E2-1D49-B405-C7C60AA0B6D4}" type="datetime1">
              <a:rPr lang="fr-FR" smtClean="0"/>
              <a:t>06/06/2014</a:t>
            </a:fld>
            <a:endParaRPr lang="fr-FR"/>
          </a:p>
        </p:txBody>
      </p:sp>
      <p:sp>
        <p:nvSpPr>
          <p:cNvPr id="4" name="Espace réservé du pied de page 3"/>
          <p:cNvSpPr>
            <a:spLocks noGrp="1"/>
          </p:cNvSpPr>
          <p:nvPr>
            <p:ph type="ftr" sz="quarter" idx="11"/>
          </p:nvPr>
        </p:nvSpPr>
        <p:spPr/>
        <p:txBody>
          <a:bodyPr/>
          <a:lstStyle/>
          <a:p>
            <a:r>
              <a:rPr lang="fr-FR" smtClean="0"/>
              <a:t>véronique pillet 2014  Université de Nice Sophia Antipols</a:t>
            </a:r>
            <a:endParaRPr lang="fr-FR"/>
          </a:p>
        </p:txBody>
      </p:sp>
      <p:sp>
        <p:nvSpPr>
          <p:cNvPr id="5" name="Espace réservé du numéro de diapositive 4"/>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196390877"/>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214213-1C19-3440-B664-E59B6ACC3827}" type="datetime1">
              <a:rPr lang="fr-FR" smtClean="0"/>
              <a:t>06/06/2014</a:t>
            </a:fld>
            <a:endParaRPr lang="fr-FR"/>
          </a:p>
        </p:txBody>
      </p:sp>
      <p:sp>
        <p:nvSpPr>
          <p:cNvPr id="3" name="Espace réservé du pied de page 2"/>
          <p:cNvSpPr>
            <a:spLocks noGrp="1"/>
          </p:cNvSpPr>
          <p:nvPr>
            <p:ph type="ftr" sz="quarter" idx="11"/>
          </p:nvPr>
        </p:nvSpPr>
        <p:spPr/>
        <p:txBody>
          <a:bodyPr/>
          <a:lstStyle/>
          <a:p>
            <a:r>
              <a:rPr lang="fr-FR" smtClean="0"/>
              <a:t>véronique pillet 2014  Université de Nice Sophia Antipols</a:t>
            </a:r>
            <a:endParaRPr lang="fr-FR"/>
          </a:p>
        </p:txBody>
      </p:sp>
      <p:sp>
        <p:nvSpPr>
          <p:cNvPr id="4" name="Espace réservé du numéro de diapositive 3"/>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2760802059"/>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D6AF65-2963-A942-9E14-412F2E80A73D}" type="datetime1">
              <a:rPr lang="fr-FR" smtClean="0"/>
              <a:t>06/06/2014</a:t>
            </a:fld>
            <a:endParaRPr lang="fr-FR"/>
          </a:p>
        </p:txBody>
      </p:sp>
      <p:sp>
        <p:nvSpPr>
          <p:cNvPr id="6" name="Espace réservé du pied de page 5"/>
          <p:cNvSpPr>
            <a:spLocks noGrp="1"/>
          </p:cNvSpPr>
          <p:nvPr>
            <p:ph type="ftr" sz="quarter" idx="11"/>
          </p:nvPr>
        </p:nvSpPr>
        <p:spPr/>
        <p:txBody>
          <a:bodyPr/>
          <a:lstStyle/>
          <a:p>
            <a:r>
              <a:rPr lang="fr-FR" smtClean="0"/>
              <a:t>véronique pillet 2014  Université de Nice Sophia Antipols</a:t>
            </a:r>
            <a:endParaRPr lang="fr-FR"/>
          </a:p>
        </p:txBody>
      </p:sp>
      <p:sp>
        <p:nvSpPr>
          <p:cNvPr id="7" name="Espace réservé du numéro de diapositive 6"/>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3218999641"/>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C000D47-F217-7948-9C9C-35D8C9E475BA}" type="datetime1">
              <a:rPr lang="fr-FR" smtClean="0"/>
              <a:t>06/06/2014</a:t>
            </a:fld>
            <a:endParaRPr lang="fr-FR"/>
          </a:p>
        </p:txBody>
      </p:sp>
      <p:sp>
        <p:nvSpPr>
          <p:cNvPr id="6" name="Espace réservé du pied de page 5"/>
          <p:cNvSpPr>
            <a:spLocks noGrp="1"/>
          </p:cNvSpPr>
          <p:nvPr>
            <p:ph type="ftr" sz="quarter" idx="11"/>
          </p:nvPr>
        </p:nvSpPr>
        <p:spPr/>
        <p:txBody>
          <a:bodyPr/>
          <a:lstStyle/>
          <a:p>
            <a:r>
              <a:rPr lang="fr-FR" smtClean="0"/>
              <a:t>véronique pillet 2014  Université de Nice Sophia Antipols</a:t>
            </a:r>
            <a:endParaRPr lang="fr-FR"/>
          </a:p>
        </p:txBody>
      </p:sp>
      <p:sp>
        <p:nvSpPr>
          <p:cNvPr id="7" name="Espace réservé du numéro de diapositive 6"/>
          <p:cNvSpPr>
            <a:spLocks noGrp="1"/>
          </p:cNvSpPr>
          <p:nvPr>
            <p:ph type="sldNum" sz="quarter" idx="12"/>
          </p:nvPr>
        </p:nvSpPr>
        <p:spPr/>
        <p:txBody>
          <a:bodyPr/>
          <a:lstStyle/>
          <a:p>
            <a:fld id="{DB5BB265-F020-0C43-8C6F-25F279E535A9}" type="slidenum">
              <a:rPr lang="fr-FR" smtClean="0"/>
              <a:t>‹#›</a:t>
            </a:fld>
            <a:endParaRPr lang="fr-FR"/>
          </a:p>
        </p:txBody>
      </p:sp>
    </p:spTree>
    <p:extLst>
      <p:ext uri="{BB962C8B-B14F-4D97-AF65-F5344CB8AC3E}">
        <p14:creationId xmlns:p14="http://schemas.microsoft.com/office/powerpoint/2010/main" val="2968720997"/>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BB7CB-2068-E040-88E0-40E05D02DA23}" type="datetime1">
              <a:rPr lang="fr-FR" smtClean="0"/>
              <a:t>06/06/2014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véronique pillet 2014  Université de Nice Sophia Antipols</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BB265-F020-0C43-8C6F-25F279E535A9}" type="slidenum">
              <a:rPr lang="fr-FR" smtClean="0"/>
              <a:t>‹#›</a:t>
            </a:fld>
            <a:endParaRPr lang="fr-FR"/>
          </a:p>
        </p:txBody>
      </p:sp>
    </p:spTree>
    <p:extLst>
      <p:ext uri="{BB962C8B-B14F-4D97-AF65-F5344CB8AC3E}">
        <p14:creationId xmlns:p14="http://schemas.microsoft.com/office/powerpoint/2010/main" val="395089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emonde.fr/mode/article/2013/12/06/le-luxe-se-paie-l-art_3525812_1383317.html" TargetMode="External"/><Relationship Id="rId3" Type="http://schemas.openxmlformats.org/officeDocument/2006/relationships/hyperlink" Target="http://apparences.revues.org/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package" Target="../embeddings/Document_Microsoft_Word1.docx"/><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jpg"/><Relationship Id="rId1" Type="http://schemas.openxmlformats.org/officeDocument/2006/relationships/slideLayout" Target="../slideLayouts/slideLayout7.xml"/><Relationship Id="rId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1800" y="1905506"/>
            <a:ext cx="6858000" cy="3046988"/>
          </a:xfrm>
          <a:prstGeom prst="rect">
            <a:avLst/>
          </a:prstGeom>
        </p:spPr>
        <p:txBody>
          <a:bodyPr wrap="square">
            <a:spAutoFit/>
          </a:bodyPr>
          <a:lstStyle/>
          <a:p>
            <a:pPr algn="r"/>
            <a:r>
              <a:rPr lang="fr-FR" sz="2400" b="1" dirty="0" smtClean="0">
                <a:solidFill>
                  <a:schemeClr val="accent1">
                    <a:lumMod val="75000"/>
                  </a:schemeClr>
                </a:solidFill>
                <a:latin typeface="Orbitron"/>
                <a:cs typeface="Orbitron"/>
              </a:rPr>
              <a:t>XIX</a:t>
            </a:r>
            <a:r>
              <a:rPr lang="fr-FR" sz="2400" b="1" baseline="30000" dirty="0" smtClean="0">
                <a:solidFill>
                  <a:schemeClr val="accent1">
                    <a:lumMod val="75000"/>
                  </a:schemeClr>
                </a:solidFill>
                <a:latin typeface="Orbitron"/>
                <a:cs typeface="Orbitron"/>
              </a:rPr>
              <a:t>e </a:t>
            </a:r>
            <a:r>
              <a:rPr lang="fr-FR" sz="2400" b="1" dirty="0">
                <a:solidFill>
                  <a:schemeClr val="accent1">
                    <a:lumMod val="75000"/>
                  </a:schemeClr>
                </a:solidFill>
                <a:latin typeface="Orbitron"/>
                <a:cs typeface="Orbitron"/>
              </a:rPr>
              <a:t>Congrès de la </a:t>
            </a:r>
            <a:r>
              <a:rPr lang="fr-FR" sz="2400" b="1" dirty="0" smtClean="0">
                <a:solidFill>
                  <a:schemeClr val="accent1">
                    <a:lumMod val="75000"/>
                  </a:schemeClr>
                </a:solidFill>
                <a:latin typeface="Orbitron"/>
                <a:cs typeface="Orbitron"/>
              </a:rPr>
              <a:t>SFSIC</a:t>
            </a:r>
          </a:p>
          <a:p>
            <a:pPr algn="r"/>
            <a:r>
              <a:rPr lang="fr-FR" b="1" dirty="0" smtClean="0">
                <a:solidFill>
                  <a:schemeClr val="accent1">
                    <a:lumMod val="75000"/>
                  </a:schemeClr>
                </a:solidFill>
                <a:latin typeface="Orbitron"/>
                <a:cs typeface="Orbitron"/>
              </a:rPr>
              <a:t> </a:t>
            </a:r>
            <a:endParaRPr lang="fr-FR" b="1" dirty="0">
              <a:solidFill>
                <a:schemeClr val="accent1">
                  <a:lumMod val="75000"/>
                </a:schemeClr>
              </a:solidFill>
              <a:latin typeface="Orbitron"/>
              <a:cs typeface="Orbitron"/>
            </a:endParaRPr>
          </a:p>
          <a:p>
            <a:pPr algn="r"/>
            <a:r>
              <a:rPr lang="fr-FR" b="1" dirty="0">
                <a:solidFill>
                  <a:schemeClr val="accent1">
                    <a:lumMod val="75000"/>
                  </a:schemeClr>
                </a:solidFill>
                <a:latin typeface="Orbitron"/>
                <a:cs typeface="Orbitron"/>
              </a:rPr>
              <a:t>Penser les techniques et </a:t>
            </a:r>
            <a:r>
              <a:rPr lang="fr-FR" b="1" dirty="0" smtClean="0">
                <a:solidFill>
                  <a:schemeClr val="accent1">
                    <a:lumMod val="75000"/>
                  </a:schemeClr>
                </a:solidFill>
                <a:latin typeface="Orbitron"/>
                <a:cs typeface="Orbitron"/>
              </a:rPr>
              <a:t>les </a:t>
            </a:r>
            <a:r>
              <a:rPr lang="fr-FR" b="1" dirty="0">
                <a:solidFill>
                  <a:schemeClr val="accent1">
                    <a:lumMod val="75000"/>
                  </a:schemeClr>
                </a:solidFill>
                <a:latin typeface="Orbitron"/>
                <a:cs typeface="Orbitron"/>
              </a:rPr>
              <a:t>technologies :</a:t>
            </a:r>
          </a:p>
          <a:p>
            <a:pPr algn="r"/>
            <a:r>
              <a:rPr lang="fr-FR" b="1" dirty="0">
                <a:solidFill>
                  <a:schemeClr val="accent1">
                    <a:lumMod val="75000"/>
                  </a:schemeClr>
                </a:solidFill>
                <a:latin typeface="Orbitron"/>
                <a:cs typeface="Orbitron"/>
              </a:rPr>
              <a:t>Apports des Sciences </a:t>
            </a:r>
            <a:endParaRPr lang="fr-FR" b="1" dirty="0" smtClean="0">
              <a:solidFill>
                <a:schemeClr val="accent1">
                  <a:lumMod val="75000"/>
                </a:schemeClr>
              </a:solidFill>
              <a:latin typeface="Orbitron"/>
              <a:cs typeface="Orbitron"/>
            </a:endParaRPr>
          </a:p>
          <a:p>
            <a:pPr algn="r"/>
            <a:r>
              <a:rPr lang="fr-FR" b="1" dirty="0">
                <a:solidFill>
                  <a:schemeClr val="accent1">
                    <a:lumMod val="75000"/>
                  </a:schemeClr>
                </a:solidFill>
                <a:latin typeface="Orbitron"/>
                <a:cs typeface="Orbitron"/>
              </a:rPr>
              <a:t>D</a:t>
            </a:r>
            <a:r>
              <a:rPr lang="fr-FR" b="1" dirty="0" smtClean="0">
                <a:solidFill>
                  <a:schemeClr val="accent1">
                    <a:lumMod val="75000"/>
                  </a:schemeClr>
                </a:solidFill>
                <a:latin typeface="Orbitron"/>
                <a:cs typeface="Orbitron"/>
              </a:rPr>
              <a:t>e </a:t>
            </a:r>
            <a:r>
              <a:rPr lang="fr-FR" b="1" dirty="0">
                <a:solidFill>
                  <a:schemeClr val="accent1">
                    <a:lumMod val="75000"/>
                  </a:schemeClr>
                </a:solidFill>
                <a:latin typeface="Orbitron"/>
                <a:cs typeface="Orbitron"/>
              </a:rPr>
              <a:t>l'Information et de la Communication </a:t>
            </a:r>
          </a:p>
          <a:p>
            <a:pPr algn="r"/>
            <a:r>
              <a:rPr lang="fr-FR" b="1" dirty="0">
                <a:solidFill>
                  <a:schemeClr val="accent1">
                    <a:lumMod val="75000"/>
                  </a:schemeClr>
                </a:solidFill>
                <a:latin typeface="Orbitron"/>
                <a:cs typeface="Orbitron"/>
              </a:rPr>
              <a:t>Et perspectives de recherches</a:t>
            </a:r>
          </a:p>
          <a:p>
            <a:pPr algn="r"/>
            <a:endParaRPr lang="fr-FR" b="1" dirty="0">
              <a:solidFill>
                <a:schemeClr val="accent1">
                  <a:lumMod val="75000"/>
                </a:schemeClr>
              </a:solidFill>
              <a:latin typeface="Orbitron"/>
              <a:cs typeface="Orbitron"/>
            </a:endParaRPr>
          </a:p>
          <a:p>
            <a:pPr algn="r"/>
            <a:r>
              <a:rPr lang="fr-FR" b="1" dirty="0">
                <a:solidFill>
                  <a:schemeClr val="accent1">
                    <a:lumMod val="75000"/>
                  </a:schemeClr>
                </a:solidFill>
                <a:latin typeface="Orbitron"/>
                <a:cs typeface="Orbitron"/>
              </a:rPr>
              <a:t>4-5-6 juin </a:t>
            </a:r>
            <a:r>
              <a:rPr lang="fr-FR" sz="2400" b="1" dirty="0">
                <a:solidFill>
                  <a:schemeClr val="accent1">
                    <a:lumMod val="75000"/>
                  </a:schemeClr>
                </a:solidFill>
                <a:latin typeface="Orbitron"/>
                <a:cs typeface="Orbitron"/>
              </a:rPr>
              <a:t>2014</a:t>
            </a:r>
            <a:r>
              <a:rPr lang="fr-FR" b="1" dirty="0">
                <a:solidFill>
                  <a:schemeClr val="accent1">
                    <a:lumMod val="75000"/>
                  </a:schemeClr>
                </a:solidFill>
                <a:latin typeface="Orbitron"/>
                <a:cs typeface="Orbitron"/>
              </a:rPr>
              <a:t> </a:t>
            </a:r>
          </a:p>
          <a:p>
            <a:pPr algn="r"/>
            <a:endParaRPr lang="fr-FR" b="1" dirty="0">
              <a:solidFill>
                <a:schemeClr val="accent1">
                  <a:lumMod val="75000"/>
                </a:schemeClr>
              </a:solidFill>
              <a:latin typeface="Orbitron"/>
              <a:cs typeface="Orbitron"/>
            </a:endParaRPr>
          </a:p>
          <a:p>
            <a:pPr algn="r"/>
            <a:r>
              <a:rPr lang="fr-FR" b="1" dirty="0">
                <a:solidFill>
                  <a:schemeClr val="accent1">
                    <a:lumMod val="75000"/>
                  </a:schemeClr>
                </a:solidFill>
                <a:latin typeface="Orbitron"/>
                <a:cs typeface="Orbitron"/>
              </a:rPr>
              <a:t>Université du Sud Toulon Var </a:t>
            </a:r>
          </a:p>
        </p:txBody>
      </p:sp>
      <p:pic>
        <p:nvPicPr>
          <p:cNvPr id="5" name="Image 4" descr="logo I3M o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92800"/>
            <a:ext cx="972682" cy="965200"/>
          </a:xfrm>
          <a:prstGeom prst="rect">
            <a:avLst/>
          </a:prstGeom>
        </p:spPr>
      </p:pic>
      <p:sp>
        <p:nvSpPr>
          <p:cNvPr id="7" name="ZoneTexte 6"/>
          <p:cNvSpPr txBox="1"/>
          <p:nvPr/>
        </p:nvSpPr>
        <p:spPr>
          <a:xfrm>
            <a:off x="5302526" y="5867400"/>
            <a:ext cx="3257274" cy="923330"/>
          </a:xfrm>
          <a:prstGeom prst="rect">
            <a:avLst/>
          </a:prstGeom>
          <a:noFill/>
        </p:spPr>
        <p:txBody>
          <a:bodyPr wrap="none" rtlCol="0">
            <a:spAutoFit/>
          </a:bodyPr>
          <a:lstStyle/>
          <a:p>
            <a:endParaRPr lang="fr-FR" dirty="0">
              <a:solidFill>
                <a:srgbClr val="D78521"/>
              </a:solidFill>
              <a:latin typeface="Orbitron"/>
              <a:cs typeface="Orbitron"/>
            </a:endParaRPr>
          </a:p>
          <a:p>
            <a:pPr algn="r"/>
            <a:r>
              <a:rPr lang="fr-FR" dirty="0">
                <a:solidFill>
                  <a:srgbClr val="D78521"/>
                </a:solidFill>
                <a:latin typeface="Orbitron"/>
                <a:cs typeface="Orbitron"/>
              </a:rPr>
              <a:t> </a:t>
            </a:r>
            <a:r>
              <a:rPr lang="fr-FR" dirty="0">
                <a:solidFill>
                  <a:srgbClr val="FF8000"/>
                </a:solidFill>
                <a:latin typeface="Orbitron"/>
                <a:cs typeface="Orbitron"/>
              </a:rPr>
              <a:t>Axe </a:t>
            </a:r>
            <a:r>
              <a:rPr lang="fr-FR" dirty="0" smtClean="0">
                <a:solidFill>
                  <a:srgbClr val="FF8000"/>
                </a:solidFill>
                <a:latin typeface="Orbitron"/>
                <a:cs typeface="Orbitron"/>
              </a:rPr>
              <a:t>4 : Arts </a:t>
            </a:r>
            <a:r>
              <a:rPr lang="fr-FR" dirty="0">
                <a:solidFill>
                  <a:srgbClr val="FF8000"/>
                </a:solidFill>
                <a:latin typeface="Orbitron"/>
                <a:cs typeface="Orbitron"/>
              </a:rPr>
              <a:t>et Création </a:t>
            </a:r>
          </a:p>
          <a:p>
            <a:endParaRPr lang="fr-FR" dirty="0"/>
          </a:p>
        </p:txBody>
      </p:sp>
    </p:spTree>
    <p:extLst>
      <p:ext uri="{BB962C8B-B14F-4D97-AF65-F5344CB8AC3E}">
        <p14:creationId xmlns:p14="http://schemas.microsoft.com/office/powerpoint/2010/main" val="3359662028"/>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tephen-sprouse_lvsoh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95845" cy="1998133"/>
          </a:xfrm>
          <a:prstGeom prst="rect">
            <a:avLst/>
          </a:prstGeom>
        </p:spPr>
      </p:pic>
      <p:sp>
        <p:nvSpPr>
          <p:cNvPr id="4" name="Espace réservé du numéro de diapositive 3"/>
          <p:cNvSpPr>
            <a:spLocks noGrp="1"/>
          </p:cNvSpPr>
          <p:nvPr>
            <p:ph type="sldNum" sz="quarter" idx="12"/>
          </p:nvPr>
        </p:nvSpPr>
        <p:spPr/>
        <p:txBody>
          <a:bodyPr/>
          <a:lstStyle/>
          <a:p>
            <a:fld id="{DB5BB265-F020-0C43-8C6F-25F279E535A9}" type="slidenum">
              <a:rPr lang="fr-FR" smtClean="0"/>
              <a:t>10</a:t>
            </a:fld>
            <a:endParaRPr lang="fr-FR"/>
          </a:p>
        </p:txBody>
      </p:sp>
      <p:sp>
        <p:nvSpPr>
          <p:cNvPr id="5" name="ZoneTexte 4"/>
          <p:cNvSpPr txBox="1"/>
          <p:nvPr/>
        </p:nvSpPr>
        <p:spPr>
          <a:xfrm>
            <a:off x="2996997" y="1567246"/>
            <a:ext cx="2996997" cy="430887"/>
          </a:xfrm>
          <a:prstGeom prst="rect">
            <a:avLst/>
          </a:prstGeom>
          <a:noFill/>
        </p:spPr>
        <p:txBody>
          <a:bodyPr wrap="none" rtlCol="0">
            <a:spAutoFit/>
          </a:bodyPr>
          <a:lstStyle/>
          <a:p>
            <a:r>
              <a:rPr lang="fr-FR" sz="1100" dirty="0" smtClean="0">
                <a:solidFill>
                  <a:srgbClr val="7F7F7F"/>
                </a:solidFill>
                <a:latin typeface="Century Gothic"/>
                <a:cs typeface="Century Gothic"/>
              </a:rPr>
              <a:t>Façade du magasin LV de Soho </a:t>
            </a:r>
          </a:p>
          <a:p>
            <a:r>
              <a:rPr lang="fr-FR" sz="1100" dirty="0" smtClean="0">
                <a:solidFill>
                  <a:srgbClr val="7F7F7F"/>
                </a:solidFill>
                <a:latin typeface="Century Gothic"/>
                <a:cs typeface="Century Gothic"/>
              </a:rPr>
              <a:t>Décoré en hommage à Stephen </a:t>
            </a:r>
            <a:r>
              <a:rPr lang="fr-FR" sz="1100" dirty="0" err="1" smtClean="0">
                <a:solidFill>
                  <a:srgbClr val="7F7F7F"/>
                </a:solidFill>
                <a:latin typeface="Century Gothic"/>
                <a:cs typeface="Century Gothic"/>
              </a:rPr>
              <a:t>Sprouse</a:t>
            </a:r>
            <a:endParaRPr lang="fr-FR" sz="1100" dirty="0">
              <a:solidFill>
                <a:srgbClr val="7F7F7F"/>
              </a:solidFill>
              <a:latin typeface="Century Gothic"/>
              <a:cs typeface="Century Gothic"/>
            </a:endParaRPr>
          </a:p>
        </p:txBody>
      </p:sp>
      <p:pic>
        <p:nvPicPr>
          <p:cNvPr id="6" name="Image 5" descr="murakamimoc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0495"/>
            <a:ext cx="4749800" cy="2564892"/>
          </a:xfrm>
          <a:prstGeom prst="rect">
            <a:avLst/>
          </a:prstGeom>
        </p:spPr>
      </p:pic>
      <p:pic>
        <p:nvPicPr>
          <p:cNvPr id="7" name="Image 6" descr="2012-05_LV_Marsaz__03-2011_14.jpg"/>
          <p:cNvPicPr>
            <a:picLocks noChangeAspect="1"/>
          </p:cNvPicPr>
          <p:nvPr/>
        </p:nvPicPr>
        <p:blipFill rotWithShape="1">
          <a:blip r:embed="rId5">
            <a:extLst>
              <a:ext uri="{28A0092B-C50C-407E-A947-70E740481C1C}">
                <a14:useLocalDpi xmlns:a14="http://schemas.microsoft.com/office/drawing/2010/main" val="0"/>
              </a:ext>
            </a:extLst>
          </a:blip>
          <a:srcRect t="8998" b="13722"/>
          <a:stretch/>
        </p:blipFill>
        <p:spPr>
          <a:xfrm>
            <a:off x="0" y="4926687"/>
            <a:ext cx="3810000" cy="1931313"/>
          </a:xfrm>
          <a:prstGeom prst="rect">
            <a:avLst/>
          </a:prstGeom>
        </p:spPr>
      </p:pic>
      <p:sp>
        <p:nvSpPr>
          <p:cNvPr id="8" name="ZoneTexte 7"/>
          <p:cNvSpPr txBox="1"/>
          <p:nvPr/>
        </p:nvSpPr>
        <p:spPr>
          <a:xfrm>
            <a:off x="4838700" y="3854390"/>
            <a:ext cx="1714500" cy="830997"/>
          </a:xfrm>
          <a:prstGeom prst="rect">
            <a:avLst/>
          </a:prstGeom>
          <a:noFill/>
        </p:spPr>
        <p:txBody>
          <a:bodyPr wrap="square" rtlCol="0">
            <a:spAutoFit/>
          </a:bodyPr>
          <a:lstStyle/>
          <a:p>
            <a:r>
              <a:rPr lang="fr-FR" sz="1200" dirty="0" smtClean="0">
                <a:solidFill>
                  <a:srgbClr val="7F7F7F"/>
                </a:solidFill>
                <a:latin typeface="Century Gothic"/>
                <a:cs typeface="Century Gothic"/>
              </a:rPr>
              <a:t>Expo </a:t>
            </a:r>
            <a:r>
              <a:rPr lang="fr-FR" sz="1200" dirty="0" err="1" smtClean="0">
                <a:solidFill>
                  <a:srgbClr val="7F7F7F"/>
                </a:solidFill>
                <a:latin typeface="Century Gothic"/>
                <a:cs typeface="Century Gothic"/>
              </a:rPr>
              <a:t>Murakami</a:t>
            </a:r>
            <a:r>
              <a:rPr lang="fr-FR" sz="1200" dirty="0" smtClean="0">
                <a:solidFill>
                  <a:srgbClr val="7F7F7F"/>
                </a:solidFill>
                <a:latin typeface="Century Gothic"/>
                <a:cs typeface="Century Gothic"/>
              </a:rPr>
              <a:t> </a:t>
            </a:r>
          </a:p>
          <a:p>
            <a:r>
              <a:rPr lang="fr-FR" sz="1200" dirty="0" smtClean="0">
                <a:solidFill>
                  <a:srgbClr val="7F7F7F"/>
                </a:solidFill>
                <a:latin typeface="Century Gothic"/>
                <a:cs typeface="Century Gothic"/>
              </a:rPr>
              <a:t>Et boutique LVMH </a:t>
            </a:r>
          </a:p>
          <a:p>
            <a:r>
              <a:rPr lang="fr-FR" sz="1200" dirty="0" smtClean="0">
                <a:solidFill>
                  <a:srgbClr val="7F7F7F"/>
                </a:solidFill>
                <a:latin typeface="Century Gothic"/>
                <a:cs typeface="Century Gothic"/>
              </a:rPr>
              <a:t>Au MOCA </a:t>
            </a:r>
          </a:p>
          <a:p>
            <a:r>
              <a:rPr lang="fr-FR" sz="1200" dirty="0" smtClean="0">
                <a:solidFill>
                  <a:srgbClr val="7F7F7F"/>
                </a:solidFill>
                <a:latin typeface="Century Gothic"/>
                <a:cs typeface="Century Gothic"/>
              </a:rPr>
              <a:t>(2007-2008)</a:t>
            </a:r>
            <a:endParaRPr lang="fr-FR" sz="1200" dirty="0">
              <a:solidFill>
                <a:srgbClr val="7F7F7F"/>
              </a:solidFill>
              <a:latin typeface="Century Gothic"/>
              <a:cs typeface="Century Gothic"/>
            </a:endParaRPr>
          </a:p>
        </p:txBody>
      </p:sp>
      <p:sp>
        <p:nvSpPr>
          <p:cNvPr id="9" name="ZoneTexte 8"/>
          <p:cNvSpPr txBox="1"/>
          <p:nvPr/>
        </p:nvSpPr>
        <p:spPr>
          <a:xfrm>
            <a:off x="3987800" y="6381750"/>
            <a:ext cx="2433328" cy="461665"/>
          </a:xfrm>
          <a:prstGeom prst="rect">
            <a:avLst/>
          </a:prstGeom>
          <a:noFill/>
        </p:spPr>
        <p:txBody>
          <a:bodyPr wrap="none" rtlCol="0">
            <a:spAutoFit/>
          </a:bodyPr>
          <a:lstStyle/>
          <a:p>
            <a:r>
              <a:rPr lang="fr-FR" sz="1200" dirty="0" smtClean="0">
                <a:solidFill>
                  <a:srgbClr val="7F7F7F"/>
                </a:solidFill>
                <a:latin typeface="Century Gothic"/>
                <a:cs typeface="Century Gothic"/>
              </a:rPr>
              <a:t>Nouvel atelier </a:t>
            </a:r>
          </a:p>
          <a:p>
            <a:r>
              <a:rPr lang="fr-FR" sz="1200" dirty="0" smtClean="0">
                <a:solidFill>
                  <a:srgbClr val="7F7F7F"/>
                </a:solidFill>
                <a:latin typeface="Century Gothic"/>
                <a:cs typeface="Century Gothic"/>
              </a:rPr>
              <a:t>pour les séries spéciales (2011)</a:t>
            </a:r>
            <a:endParaRPr lang="fr-FR" sz="1200" dirty="0">
              <a:solidFill>
                <a:srgbClr val="7F7F7F"/>
              </a:solidFill>
              <a:latin typeface="Century Gothic"/>
              <a:cs typeface="Century Gothic"/>
            </a:endParaRPr>
          </a:p>
        </p:txBody>
      </p:sp>
      <p:sp>
        <p:nvSpPr>
          <p:cNvPr id="10" name="ZoneTexte 9"/>
          <p:cNvSpPr txBox="1"/>
          <p:nvPr/>
        </p:nvSpPr>
        <p:spPr>
          <a:xfrm>
            <a:off x="4749800" y="202390"/>
            <a:ext cx="4314001" cy="1107996"/>
          </a:xfrm>
          <a:prstGeom prst="rect">
            <a:avLst/>
          </a:prstGeom>
          <a:noFill/>
        </p:spPr>
        <p:txBody>
          <a:bodyPr wrap="none" rtlCol="0">
            <a:spAutoFit/>
          </a:bodyPr>
          <a:lstStyle/>
          <a:p>
            <a:pPr algn="r"/>
            <a:r>
              <a:rPr lang="fr-FR" sz="1600" dirty="0" smtClean="0">
                <a:solidFill>
                  <a:srgbClr val="7F7F7F"/>
                </a:solidFill>
                <a:latin typeface="Orbitron"/>
                <a:cs typeface="Orbitron"/>
              </a:rPr>
              <a:t>Un système de signes</a:t>
            </a:r>
          </a:p>
          <a:p>
            <a:pPr algn="r"/>
            <a:r>
              <a:rPr lang="fr-FR" sz="1600" dirty="0" smtClean="0">
                <a:solidFill>
                  <a:srgbClr val="7F7F7F"/>
                </a:solidFill>
                <a:latin typeface="Orbitron"/>
                <a:cs typeface="Orbitron"/>
              </a:rPr>
              <a:t>Valorisant le consommateur </a:t>
            </a:r>
          </a:p>
          <a:p>
            <a:pPr algn="r"/>
            <a:r>
              <a:rPr lang="fr-FR" sz="1600" dirty="0" smtClean="0">
                <a:solidFill>
                  <a:srgbClr val="7F7F7F"/>
                </a:solidFill>
                <a:latin typeface="Orbitron"/>
                <a:cs typeface="Orbitron"/>
              </a:rPr>
              <a:t>En amateur d’art </a:t>
            </a:r>
          </a:p>
          <a:p>
            <a:endParaRPr lang="fr-FR" dirty="0"/>
          </a:p>
        </p:txBody>
      </p:sp>
    </p:spTree>
    <p:extLst>
      <p:ext uri="{BB962C8B-B14F-4D97-AF65-F5344CB8AC3E}">
        <p14:creationId xmlns:p14="http://schemas.microsoft.com/office/powerpoint/2010/main" val="2220564050"/>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11</a:t>
            </a:fld>
            <a:endParaRPr lang="fr-FR"/>
          </a:p>
        </p:txBody>
      </p:sp>
      <p:pic>
        <p:nvPicPr>
          <p:cNvPr id="3" name="Image 2" descr="jeff koons bilba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92500" cy="2337792"/>
          </a:xfrm>
          <a:prstGeom prst="rect">
            <a:avLst/>
          </a:prstGeom>
        </p:spPr>
      </p:pic>
      <p:pic>
        <p:nvPicPr>
          <p:cNvPr id="4" name="Image 3" descr="requin hir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01900"/>
            <a:ext cx="3492500" cy="2324100"/>
          </a:xfrm>
          <a:prstGeom prst="rect">
            <a:avLst/>
          </a:prstGeom>
        </p:spPr>
      </p:pic>
      <p:pic>
        <p:nvPicPr>
          <p:cNvPr id="5" name="Image 4" descr="Joana Vasconcelos A Noiva La Marie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500" y="3218500"/>
            <a:ext cx="2349500" cy="3639500"/>
          </a:xfrm>
          <a:prstGeom prst="rect">
            <a:avLst/>
          </a:prstGeom>
        </p:spPr>
      </p:pic>
      <p:pic>
        <p:nvPicPr>
          <p:cNvPr id="6" name="Image 5" descr="puppybilbao.jpg"/>
          <p:cNvPicPr>
            <a:picLocks noChangeAspect="1"/>
          </p:cNvPicPr>
          <p:nvPr/>
        </p:nvPicPr>
        <p:blipFill rotWithShape="1">
          <a:blip r:embed="rId6">
            <a:extLst>
              <a:ext uri="{28A0092B-C50C-407E-A947-70E740481C1C}">
                <a14:useLocalDpi xmlns:a14="http://schemas.microsoft.com/office/drawing/2010/main" val="0"/>
              </a:ext>
            </a:extLst>
          </a:blip>
          <a:srcRect l="28571" r="13127"/>
          <a:stretch/>
        </p:blipFill>
        <p:spPr>
          <a:xfrm>
            <a:off x="4127500" y="4394200"/>
            <a:ext cx="1917700" cy="2463800"/>
          </a:xfrm>
          <a:prstGeom prst="rect">
            <a:avLst/>
          </a:prstGeom>
        </p:spPr>
      </p:pic>
      <p:sp>
        <p:nvSpPr>
          <p:cNvPr id="7" name="ZoneTexte 6"/>
          <p:cNvSpPr txBox="1"/>
          <p:nvPr/>
        </p:nvSpPr>
        <p:spPr>
          <a:xfrm>
            <a:off x="6794500" y="1333500"/>
            <a:ext cx="2121093" cy="646331"/>
          </a:xfrm>
          <a:prstGeom prst="rect">
            <a:avLst/>
          </a:prstGeom>
          <a:noFill/>
        </p:spPr>
        <p:txBody>
          <a:bodyPr wrap="none" rtlCol="0">
            <a:spAutoFit/>
          </a:bodyPr>
          <a:lstStyle/>
          <a:p>
            <a:r>
              <a:rPr lang="fr-FR" dirty="0" smtClean="0">
                <a:solidFill>
                  <a:srgbClr val="7F7F7F"/>
                </a:solidFill>
                <a:latin typeface="Orbitron"/>
                <a:cs typeface="Orbitron"/>
              </a:rPr>
              <a:t>Valeur de l’art </a:t>
            </a:r>
          </a:p>
          <a:p>
            <a:r>
              <a:rPr lang="fr-FR" dirty="0" smtClean="0">
                <a:solidFill>
                  <a:srgbClr val="7F7F7F"/>
                </a:solidFill>
                <a:latin typeface="Orbitron"/>
                <a:cs typeface="Orbitron"/>
              </a:rPr>
              <a:t>dans la société</a:t>
            </a:r>
            <a:endParaRPr lang="fr-FR" dirty="0">
              <a:solidFill>
                <a:srgbClr val="7F7F7F"/>
              </a:solidFill>
              <a:latin typeface="Orbitron"/>
              <a:cs typeface="Orbitron"/>
            </a:endParaRPr>
          </a:p>
        </p:txBody>
      </p:sp>
    </p:spTree>
    <p:extLst>
      <p:ext uri="{BB962C8B-B14F-4D97-AF65-F5344CB8AC3E}">
        <p14:creationId xmlns:p14="http://schemas.microsoft.com/office/powerpoint/2010/main" val="651810446"/>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12</a:t>
            </a:fld>
            <a:endParaRPr lang="fr-FR"/>
          </a:p>
        </p:txBody>
      </p:sp>
      <p:pic>
        <p:nvPicPr>
          <p:cNvPr id="3" name="Image 2" descr="richard-long-bilba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700"/>
            <a:ext cx="3238500" cy="2514600"/>
          </a:xfrm>
          <a:prstGeom prst="rect">
            <a:avLst/>
          </a:prstGeom>
        </p:spPr>
      </p:pic>
      <p:pic>
        <p:nvPicPr>
          <p:cNvPr id="4" name="Image 3" descr="boutique herm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7000"/>
            <a:ext cx="3848100" cy="2108200"/>
          </a:xfrm>
          <a:prstGeom prst="rect">
            <a:avLst/>
          </a:prstGeom>
        </p:spPr>
      </p:pic>
      <p:sp>
        <p:nvSpPr>
          <p:cNvPr id="5" name="ZoneTexte 4"/>
          <p:cNvSpPr txBox="1"/>
          <p:nvPr/>
        </p:nvSpPr>
        <p:spPr>
          <a:xfrm>
            <a:off x="3556000" y="2646690"/>
            <a:ext cx="1689535" cy="430887"/>
          </a:xfrm>
          <a:prstGeom prst="rect">
            <a:avLst/>
          </a:prstGeom>
          <a:noFill/>
        </p:spPr>
        <p:txBody>
          <a:bodyPr wrap="none" rtlCol="0">
            <a:spAutoFit/>
          </a:bodyPr>
          <a:lstStyle/>
          <a:p>
            <a:r>
              <a:rPr lang="fr-FR" sz="1100" dirty="0" smtClean="0">
                <a:latin typeface="Century Gothic"/>
                <a:cs typeface="Century Gothic"/>
              </a:rPr>
              <a:t>Richard Serra à Bilbao</a:t>
            </a:r>
          </a:p>
          <a:p>
            <a:r>
              <a:rPr lang="fr-FR" sz="1100" dirty="0" smtClean="0">
                <a:latin typeface="Century Gothic"/>
                <a:cs typeface="Century Gothic"/>
              </a:rPr>
              <a:t>(</a:t>
            </a:r>
            <a:r>
              <a:rPr lang="fr-FR" sz="1100" dirty="0" err="1" smtClean="0">
                <a:latin typeface="Century Gothic"/>
                <a:cs typeface="Century Gothic"/>
              </a:rPr>
              <a:t>Mittal</a:t>
            </a:r>
            <a:r>
              <a:rPr lang="fr-FR" sz="1100" dirty="0" smtClean="0">
                <a:latin typeface="Century Gothic"/>
                <a:cs typeface="Century Gothic"/>
              </a:rPr>
              <a:t>)</a:t>
            </a:r>
            <a:endParaRPr lang="fr-FR" sz="1100" dirty="0">
              <a:latin typeface="Century Gothic"/>
              <a:cs typeface="Century Gothic"/>
            </a:endParaRPr>
          </a:p>
        </p:txBody>
      </p:sp>
      <p:sp>
        <p:nvSpPr>
          <p:cNvPr id="6" name="ZoneTexte 5"/>
          <p:cNvSpPr txBox="1"/>
          <p:nvPr/>
        </p:nvSpPr>
        <p:spPr>
          <a:xfrm>
            <a:off x="4102100" y="5547667"/>
            <a:ext cx="1974594" cy="461665"/>
          </a:xfrm>
          <a:prstGeom prst="rect">
            <a:avLst/>
          </a:prstGeom>
          <a:noFill/>
        </p:spPr>
        <p:txBody>
          <a:bodyPr wrap="none" rtlCol="0">
            <a:spAutoFit/>
          </a:bodyPr>
          <a:lstStyle/>
          <a:p>
            <a:r>
              <a:rPr lang="fr-FR" sz="1200" dirty="0" smtClean="0">
                <a:latin typeface="Century Gothic"/>
                <a:cs typeface="Century Gothic"/>
              </a:rPr>
              <a:t>Boutique Hermès à Paris</a:t>
            </a:r>
          </a:p>
          <a:p>
            <a:r>
              <a:rPr lang="fr-FR" sz="1200" dirty="0" smtClean="0">
                <a:latin typeface="Century Gothic"/>
                <a:cs typeface="Century Gothic"/>
              </a:rPr>
              <a:t>Denis </a:t>
            </a:r>
            <a:r>
              <a:rPr lang="fr-FR" sz="1200" dirty="0" err="1" smtClean="0">
                <a:latin typeface="Century Gothic"/>
                <a:cs typeface="Century Gothic"/>
              </a:rPr>
              <a:t>Montel</a:t>
            </a:r>
            <a:r>
              <a:rPr lang="fr-FR" sz="1200" dirty="0" smtClean="0">
                <a:latin typeface="Century Gothic"/>
                <a:cs typeface="Century Gothic"/>
              </a:rPr>
              <a:t> architecte</a:t>
            </a:r>
            <a:endParaRPr lang="fr-FR" sz="1200" dirty="0">
              <a:latin typeface="Century Gothic"/>
              <a:cs typeface="Century Gothic"/>
            </a:endParaRPr>
          </a:p>
        </p:txBody>
      </p:sp>
      <p:sp>
        <p:nvSpPr>
          <p:cNvPr id="7" name="ZoneTexte 6"/>
          <p:cNvSpPr txBox="1"/>
          <p:nvPr/>
        </p:nvSpPr>
        <p:spPr>
          <a:xfrm>
            <a:off x="6692900" y="1707971"/>
            <a:ext cx="2185214" cy="1200329"/>
          </a:xfrm>
          <a:prstGeom prst="rect">
            <a:avLst/>
          </a:prstGeom>
          <a:noFill/>
        </p:spPr>
        <p:txBody>
          <a:bodyPr wrap="none" rtlCol="0">
            <a:spAutoFit/>
          </a:bodyPr>
          <a:lstStyle/>
          <a:p>
            <a:r>
              <a:rPr lang="fr-FR" dirty="0" smtClean="0">
                <a:solidFill>
                  <a:srgbClr val="7F7F7F"/>
                </a:solidFill>
                <a:latin typeface="Orbitron"/>
                <a:cs typeface="Orbitron"/>
              </a:rPr>
              <a:t>Alliance de l’art </a:t>
            </a:r>
          </a:p>
          <a:p>
            <a:r>
              <a:rPr lang="fr-FR" dirty="0" smtClean="0">
                <a:solidFill>
                  <a:srgbClr val="7F7F7F"/>
                </a:solidFill>
                <a:latin typeface="Orbitron"/>
                <a:cs typeface="Orbitron"/>
              </a:rPr>
              <a:t>Et</a:t>
            </a:r>
          </a:p>
          <a:p>
            <a:r>
              <a:rPr lang="fr-FR" dirty="0" smtClean="0">
                <a:solidFill>
                  <a:srgbClr val="7F7F7F"/>
                </a:solidFill>
                <a:latin typeface="Orbitron"/>
                <a:cs typeface="Orbitron"/>
              </a:rPr>
              <a:t>De l’entreprise</a:t>
            </a:r>
          </a:p>
          <a:p>
            <a:endParaRPr lang="fr-FR" dirty="0">
              <a:latin typeface="Orbitron"/>
              <a:cs typeface="Orbitron"/>
            </a:endParaRPr>
          </a:p>
        </p:txBody>
      </p:sp>
    </p:spTree>
    <p:extLst>
      <p:ext uri="{BB962C8B-B14F-4D97-AF65-F5344CB8AC3E}">
        <p14:creationId xmlns:p14="http://schemas.microsoft.com/office/powerpoint/2010/main" val="39743092"/>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13</a:t>
            </a:fld>
            <a:endParaRPr lang="fr-FR"/>
          </a:p>
        </p:txBody>
      </p:sp>
      <p:sp>
        <p:nvSpPr>
          <p:cNvPr id="3" name="ZoneTexte 2"/>
          <p:cNvSpPr txBox="1"/>
          <p:nvPr/>
        </p:nvSpPr>
        <p:spPr>
          <a:xfrm>
            <a:off x="4757352" y="723900"/>
            <a:ext cx="4273860" cy="830997"/>
          </a:xfrm>
          <a:prstGeom prst="rect">
            <a:avLst/>
          </a:prstGeom>
          <a:noFill/>
        </p:spPr>
        <p:txBody>
          <a:bodyPr wrap="none" rtlCol="0">
            <a:spAutoFit/>
          </a:bodyPr>
          <a:lstStyle/>
          <a:p>
            <a:r>
              <a:rPr lang="fr-FR" dirty="0" smtClean="0">
                <a:solidFill>
                  <a:srgbClr val="7F7F7F"/>
                </a:solidFill>
                <a:latin typeface="Orbitron"/>
                <a:cs typeface="Orbitron"/>
              </a:rPr>
              <a:t>Généralisation de l’esthétisation </a:t>
            </a:r>
          </a:p>
          <a:p>
            <a:r>
              <a:rPr lang="fr-FR" dirty="0" smtClean="0">
                <a:solidFill>
                  <a:srgbClr val="7F7F7F"/>
                </a:solidFill>
                <a:latin typeface="Orbitron"/>
                <a:cs typeface="Orbitron"/>
              </a:rPr>
              <a:t>De la production industrielle</a:t>
            </a:r>
          </a:p>
          <a:p>
            <a:r>
              <a:rPr lang="fr-FR" sz="1200" dirty="0" smtClean="0">
                <a:solidFill>
                  <a:srgbClr val="7F7F7F"/>
                </a:solidFill>
                <a:latin typeface="Orbitron"/>
                <a:cs typeface="Orbitron"/>
              </a:rPr>
              <a:t>À partir des années 70</a:t>
            </a:r>
            <a:endParaRPr lang="fr-FR" sz="1200" dirty="0">
              <a:solidFill>
                <a:srgbClr val="7F7F7F"/>
              </a:solidFill>
              <a:latin typeface="Orbitron"/>
              <a:cs typeface="Orbitron"/>
            </a:endParaRPr>
          </a:p>
        </p:txBody>
      </p:sp>
      <p:pic>
        <p:nvPicPr>
          <p:cNvPr id="4" name="Image 3" descr="pâtes-star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1370231"/>
            <a:ext cx="2540000" cy="2032000"/>
          </a:xfrm>
          <a:prstGeom prst="rect">
            <a:avLst/>
          </a:prstGeom>
        </p:spPr>
      </p:pic>
      <p:pic>
        <p:nvPicPr>
          <p:cNvPr id="5" name="Image 4" descr="centre g.pompidou.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70350"/>
            <a:ext cx="3556000" cy="2286000"/>
          </a:xfrm>
          <a:prstGeom prst="rect">
            <a:avLst/>
          </a:prstGeom>
        </p:spPr>
      </p:pic>
      <p:sp>
        <p:nvSpPr>
          <p:cNvPr id="6" name="ZoneTexte 5"/>
          <p:cNvSpPr txBox="1"/>
          <p:nvPr/>
        </p:nvSpPr>
        <p:spPr>
          <a:xfrm>
            <a:off x="1832921" y="2971344"/>
            <a:ext cx="1723079" cy="430887"/>
          </a:xfrm>
          <a:prstGeom prst="rect">
            <a:avLst/>
          </a:prstGeom>
          <a:noFill/>
        </p:spPr>
        <p:txBody>
          <a:bodyPr wrap="none" rtlCol="0">
            <a:spAutoFit/>
          </a:bodyPr>
          <a:lstStyle/>
          <a:p>
            <a:r>
              <a:rPr lang="fr-FR" sz="1100" dirty="0" smtClean="0">
                <a:solidFill>
                  <a:srgbClr val="7F7F7F"/>
                </a:solidFill>
                <a:latin typeface="Century Gothic"/>
                <a:cs typeface="Century Gothic"/>
              </a:rPr>
              <a:t>Pâtes Panzani</a:t>
            </a:r>
          </a:p>
          <a:p>
            <a:r>
              <a:rPr lang="fr-FR" sz="1100" dirty="0" smtClean="0">
                <a:solidFill>
                  <a:srgbClr val="7F7F7F"/>
                </a:solidFill>
                <a:latin typeface="Century Gothic"/>
                <a:cs typeface="Century Gothic"/>
              </a:rPr>
              <a:t>Dessinées par P. Starck</a:t>
            </a:r>
            <a:endParaRPr lang="fr-FR" sz="1100" dirty="0">
              <a:solidFill>
                <a:srgbClr val="7F7F7F"/>
              </a:solidFill>
              <a:latin typeface="Century Gothic"/>
              <a:cs typeface="Century Gothic"/>
            </a:endParaRPr>
          </a:p>
        </p:txBody>
      </p:sp>
    </p:spTree>
    <p:extLst>
      <p:ext uri="{BB962C8B-B14F-4D97-AF65-F5344CB8AC3E}">
        <p14:creationId xmlns:p14="http://schemas.microsoft.com/office/powerpoint/2010/main" val="1044345170"/>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14</a:t>
            </a:fld>
            <a:endParaRPr lang="fr-FR"/>
          </a:p>
        </p:txBody>
      </p:sp>
      <p:sp>
        <p:nvSpPr>
          <p:cNvPr id="3" name="ZoneTexte 2"/>
          <p:cNvSpPr txBox="1"/>
          <p:nvPr/>
        </p:nvSpPr>
        <p:spPr>
          <a:xfrm>
            <a:off x="3811262" y="1475938"/>
            <a:ext cx="5332738" cy="584776"/>
          </a:xfrm>
          <a:prstGeom prst="rect">
            <a:avLst/>
          </a:prstGeom>
          <a:noFill/>
        </p:spPr>
        <p:txBody>
          <a:bodyPr wrap="none" rtlCol="0">
            <a:spAutoFit/>
          </a:bodyPr>
          <a:lstStyle/>
          <a:p>
            <a:r>
              <a:rPr lang="fr-FR" sz="1600" dirty="0" smtClean="0">
                <a:solidFill>
                  <a:srgbClr val="7F7F7F"/>
                </a:solidFill>
                <a:latin typeface="Orbitron"/>
                <a:cs typeface="Orbitron"/>
              </a:rPr>
              <a:t>Interactivité relationnelle ou transactionnelle </a:t>
            </a:r>
          </a:p>
          <a:p>
            <a:r>
              <a:rPr lang="fr-FR" sz="1600" dirty="0" smtClean="0">
                <a:solidFill>
                  <a:srgbClr val="7F7F7F"/>
                </a:solidFill>
                <a:latin typeface="Orbitron"/>
                <a:cs typeface="Orbitron"/>
              </a:rPr>
              <a:t>De l’art contemporain et de la publicité</a:t>
            </a:r>
            <a:endParaRPr lang="fr-FR" sz="1600" dirty="0">
              <a:solidFill>
                <a:srgbClr val="7F7F7F"/>
              </a:solidFill>
              <a:latin typeface="Orbitron"/>
              <a:cs typeface="Orbitron"/>
            </a:endParaRPr>
          </a:p>
        </p:txBody>
      </p:sp>
      <p:pic>
        <p:nvPicPr>
          <p:cNvPr id="7" name="Image 6"/>
          <p:cNvPicPr>
            <a:picLocks noChangeAspect="1"/>
          </p:cNvPicPr>
          <p:nvPr/>
        </p:nvPicPr>
        <p:blipFill>
          <a:blip r:embed="rId3"/>
          <a:stretch>
            <a:fillRect/>
          </a:stretch>
        </p:blipFill>
        <p:spPr>
          <a:xfrm>
            <a:off x="2781300" y="4335244"/>
            <a:ext cx="3314700" cy="2522756"/>
          </a:xfrm>
          <a:prstGeom prst="rect">
            <a:avLst/>
          </a:prstGeom>
        </p:spPr>
      </p:pic>
      <p:pic>
        <p:nvPicPr>
          <p:cNvPr id="6" name="Image 5"/>
          <p:cNvPicPr>
            <a:picLocks noChangeAspect="1"/>
          </p:cNvPicPr>
          <p:nvPr/>
        </p:nvPicPr>
        <p:blipFill>
          <a:blip r:embed="rId4"/>
          <a:stretch>
            <a:fillRect/>
          </a:stretch>
        </p:blipFill>
        <p:spPr>
          <a:xfrm>
            <a:off x="0" y="2476500"/>
            <a:ext cx="3587329" cy="4381500"/>
          </a:xfrm>
          <a:prstGeom prst="rect">
            <a:avLst/>
          </a:prstGeom>
        </p:spPr>
      </p:pic>
    </p:spTree>
    <p:extLst>
      <p:ext uri="{BB962C8B-B14F-4D97-AF65-F5344CB8AC3E}">
        <p14:creationId xmlns:p14="http://schemas.microsoft.com/office/powerpoint/2010/main" val="4030856401"/>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15</a:t>
            </a:fld>
            <a:endParaRPr lang="fr-FR"/>
          </a:p>
        </p:txBody>
      </p:sp>
      <p:sp>
        <p:nvSpPr>
          <p:cNvPr id="3" name="ZoneTexte 2"/>
          <p:cNvSpPr txBox="1"/>
          <p:nvPr/>
        </p:nvSpPr>
        <p:spPr>
          <a:xfrm>
            <a:off x="6505818" y="852269"/>
            <a:ext cx="2638182" cy="646331"/>
          </a:xfrm>
          <a:prstGeom prst="rect">
            <a:avLst/>
          </a:prstGeom>
          <a:noFill/>
        </p:spPr>
        <p:txBody>
          <a:bodyPr wrap="none" rtlCol="0">
            <a:spAutoFit/>
          </a:bodyPr>
          <a:lstStyle/>
          <a:p>
            <a:r>
              <a:rPr lang="fr-FR" dirty="0" smtClean="0">
                <a:solidFill>
                  <a:srgbClr val="7F7F7F"/>
                </a:solidFill>
                <a:latin typeface="Orbitron"/>
                <a:cs typeface="Orbitron"/>
              </a:rPr>
              <a:t>Palais de Tokyo</a:t>
            </a:r>
          </a:p>
          <a:p>
            <a:r>
              <a:rPr lang="fr-FR" dirty="0" smtClean="0">
                <a:solidFill>
                  <a:srgbClr val="7F7F7F"/>
                </a:solidFill>
                <a:latin typeface="Orbitron"/>
                <a:cs typeface="Orbitron"/>
              </a:rPr>
              <a:t>Et le n°5 de Chanel</a:t>
            </a:r>
          </a:p>
        </p:txBody>
      </p:sp>
      <p:pic>
        <p:nvPicPr>
          <p:cNvPr id="4" name="Image 3" descr="chanel5-dal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2374900" cy="3429000"/>
          </a:xfrm>
          <a:prstGeom prst="rect">
            <a:avLst/>
          </a:prstGeom>
        </p:spPr>
      </p:pic>
      <p:pic>
        <p:nvPicPr>
          <p:cNvPr id="5" name="Image 4" descr="Exposition-N°5-Culture-Chanel-au-Palais-de-Toky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2269"/>
            <a:ext cx="3568700" cy="2264502"/>
          </a:xfrm>
          <a:prstGeom prst="rect">
            <a:avLst/>
          </a:prstGeom>
        </p:spPr>
      </p:pic>
      <p:sp>
        <p:nvSpPr>
          <p:cNvPr id="6" name="ZoneTexte 5"/>
          <p:cNvSpPr txBox="1"/>
          <p:nvPr/>
        </p:nvSpPr>
        <p:spPr>
          <a:xfrm>
            <a:off x="2628900" y="6459865"/>
            <a:ext cx="2796559" cy="261610"/>
          </a:xfrm>
          <a:prstGeom prst="rect">
            <a:avLst/>
          </a:prstGeom>
          <a:noFill/>
        </p:spPr>
        <p:txBody>
          <a:bodyPr wrap="none" rtlCol="0">
            <a:spAutoFit/>
          </a:bodyPr>
          <a:lstStyle/>
          <a:p>
            <a:r>
              <a:rPr lang="fr-FR" sz="1100" dirty="0" smtClean="0">
                <a:latin typeface="Century Gothic"/>
                <a:cs typeface="Century Gothic"/>
              </a:rPr>
              <a:t>120 citations entre Janvier et Juin 2013</a:t>
            </a:r>
            <a:endParaRPr lang="fr-FR" sz="1100" dirty="0">
              <a:latin typeface="Century Gothic"/>
              <a:cs typeface="Century Gothic"/>
            </a:endParaRPr>
          </a:p>
        </p:txBody>
      </p:sp>
    </p:spTree>
    <p:extLst>
      <p:ext uri="{BB962C8B-B14F-4D97-AF65-F5344CB8AC3E}">
        <p14:creationId xmlns:p14="http://schemas.microsoft.com/office/powerpoint/2010/main" val="2303297228"/>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16</a:t>
            </a:fld>
            <a:endParaRPr lang="fr-FR"/>
          </a:p>
        </p:txBody>
      </p:sp>
      <p:sp>
        <p:nvSpPr>
          <p:cNvPr id="3" name="ZoneTexte 2"/>
          <p:cNvSpPr txBox="1"/>
          <p:nvPr/>
        </p:nvSpPr>
        <p:spPr>
          <a:xfrm>
            <a:off x="5901729" y="1498600"/>
            <a:ext cx="3242271" cy="923330"/>
          </a:xfrm>
          <a:prstGeom prst="rect">
            <a:avLst/>
          </a:prstGeom>
          <a:noFill/>
        </p:spPr>
        <p:txBody>
          <a:bodyPr wrap="none" rtlCol="0">
            <a:spAutoFit/>
          </a:bodyPr>
          <a:lstStyle/>
          <a:p>
            <a:pPr algn="r"/>
            <a:r>
              <a:rPr lang="fr-FR" dirty="0" smtClean="0">
                <a:solidFill>
                  <a:srgbClr val="7F7F7F"/>
                </a:solidFill>
                <a:latin typeface="Orbitron"/>
                <a:cs typeface="Orbitron"/>
              </a:rPr>
              <a:t>Le cas SIGIMOTO</a:t>
            </a:r>
          </a:p>
          <a:p>
            <a:pPr algn="r"/>
            <a:r>
              <a:rPr lang="fr-FR" dirty="0" smtClean="0">
                <a:solidFill>
                  <a:srgbClr val="7F7F7F"/>
                </a:solidFill>
                <a:latin typeface="Orbitron"/>
                <a:cs typeface="Orbitron"/>
              </a:rPr>
              <a:t>Et </a:t>
            </a:r>
          </a:p>
          <a:p>
            <a:pPr algn="r"/>
            <a:r>
              <a:rPr lang="fr-FR" dirty="0" smtClean="0">
                <a:solidFill>
                  <a:srgbClr val="7F7F7F"/>
                </a:solidFill>
                <a:latin typeface="Orbitron"/>
                <a:cs typeface="Orbitron"/>
              </a:rPr>
              <a:t>Les Rencontres d’Arles</a:t>
            </a:r>
            <a:endParaRPr lang="fr-FR" dirty="0">
              <a:solidFill>
                <a:srgbClr val="7F7F7F"/>
              </a:solidFill>
              <a:latin typeface="Orbitron"/>
              <a:cs typeface="Orbitron"/>
            </a:endParaRPr>
          </a:p>
        </p:txBody>
      </p:sp>
      <p:pic>
        <p:nvPicPr>
          <p:cNvPr id="4" name="Image 3" descr="carré sugim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8600"/>
            <a:ext cx="5457289" cy="5359400"/>
          </a:xfrm>
          <a:prstGeom prst="rect">
            <a:avLst/>
          </a:prstGeom>
        </p:spPr>
      </p:pic>
      <p:sp>
        <p:nvSpPr>
          <p:cNvPr id="6" name="Rectangle 5"/>
          <p:cNvSpPr/>
          <p:nvPr/>
        </p:nvSpPr>
        <p:spPr>
          <a:xfrm>
            <a:off x="5885318" y="3481219"/>
            <a:ext cx="3258682" cy="1169551"/>
          </a:xfrm>
          <a:prstGeom prst="rect">
            <a:avLst/>
          </a:prstGeom>
        </p:spPr>
        <p:txBody>
          <a:bodyPr wrap="square">
            <a:spAutoFit/>
          </a:bodyPr>
          <a:lstStyle/>
          <a:p>
            <a:r>
              <a:rPr lang="fr-FR" sz="1000" dirty="0">
                <a:solidFill>
                  <a:srgbClr val="7F7F7F"/>
                </a:solidFill>
                <a:latin typeface="Century Gothic"/>
                <a:cs typeface="Century Gothic"/>
              </a:rPr>
              <a:t>Ces carrés en édition limitée sont disponibles </a:t>
            </a:r>
            <a:endParaRPr lang="fr-FR" sz="1000" dirty="0" smtClean="0">
              <a:solidFill>
                <a:srgbClr val="7F7F7F"/>
              </a:solidFill>
              <a:latin typeface="Century Gothic"/>
              <a:cs typeface="Century Gothic"/>
            </a:endParaRPr>
          </a:p>
          <a:p>
            <a:r>
              <a:rPr lang="fr-FR" sz="1000" dirty="0" smtClean="0">
                <a:solidFill>
                  <a:srgbClr val="7F7F7F"/>
                </a:solidFill>
                <a:latin typeface="Century Gothic"/>
                <a:cs typeface="Century Gothic"/>
              </a:rPr>
              <a:t>sur </a:t>
            </a:r>
            <a:r>
              <a:rPr lang="fr-FR" sz="1000" dirty="0">
                <a:solidFill>
                  <a:srgbClr val="7F7F7F"/>
                </a:solidFill>
                <a:latin typeface="Century Gothic"/>
                <a:cs typeface="Century Gothic"/>
              </a:rPr>
              <a:t>la galerie en ligne </a:t>
            </a:r>
            <a:r>
              <a:rPr lang="fr-FR" sz="1000" dirty="0" err="1">
                <a:solidFill>
                  <a:srgbClr val="7F7F7F"/>
                </a:solidFill>
                <a:latin typeface="Century Gothic"/>
                <a:cs typeface="Century Gothic"/>
              </a:rPr>
              <a:t>www.hermes-editeur.com</a:t>
            </a:r>
            <a:endParaRPr lang="fr-FR" sz="1000" dirty="0">
              <a:solidFill>
                <a:srgbClr val="7F7F7F"/>
              </a:solidFill>
              <a:latin typeface="Century Gothic"/>
              <a:cs typeface="Century Gothic"/>
            </a:endParaRPr>
          </a:p>
          <a:p>
            <a:endParaRPr lang="fr-FR" sz="1000" dirty="0">
              <a:solidFill>
                <a:srgbClr val="7F7F7F"/>
              </a:solidFill>
              <a:latin typeface="Century Gothic"/>
              <a:cs typeface="Century Gothic"/>
            </a:endParaRPr>
          </a:p>
          <a:p>
            <a:r>
              <a:rPr lang="fr-FR" sz="1000" dirty="0">
                <a:solidFill>
                  <a:srgbClr val="7F7F7F"/>
                </a:solidFill>
                <a:latin typeface="Century Gothic"/>
                <a:cs typeface="Century Gothic"/>
              </a:rPr>
              <a:t>Exposition réalisée avec le soutien </a:t>
            </a:r>
            <a:endParaRPr lang="fr-FR" sz="1000" dirty="0" smtClean="0">
              <a:solidFill>
                <a:srgbClr val="7F7F7F"/>
              </a:solidFill>
              <a:latin typeface="Century Gothic"/>
              <a:cs typeface="Century Gothic"/>
            </a:endParaRPr>
          </a:p>
          <a:p>
            <a:r>
              <a:rPr lang="fr-FR" sz="1000" dirty="0" smtClean="0">
                <a:solidFill>
                  <a:srgbClr val="7F7F7F"/>
                </a:solidFill>
                <a:latin typeface="Century Gothic"/>
                <a:cs typeface="Century Gothic"/>
              </a:rPr>
              <a:t>de </a:t>
            </a:r>
            <a:r>
              <a:rPr lang="fr-FR" sz="1000" dirty="0">
                <a:solidFill>
                  <a:srgbClr val="7F7F7F"/>
                </a:solidFill>
                <a:latin typeface="Century Gothic"/>
                <a:cs typeface="Century Gothic"/>
              </a:rPr>
              <a:t>Hermès et de la Fondation du Japon.</a:t>
            </a:r>
          </a:p>
          <a:p>
            <a:endParaRPr lang="fr-FR" sz="1000" dirty="0">
              <a:solidFill>
                <a:srgbClr val="7F7F7F"/>
              </a:solidFill>
              <a:latin typeface="Century Gothic"/>
              <a:cs typeface="Century Gothic"/>
            </a:endParaRPr>
          </a:p>
          <a:p>
            <a:r>
              <a:rPr lang="fr-FR" sz="1000" dirty="0">
                <a:solidFill>
                  <a:srgbClr val="7F7F7F"/>
                </a:solidFill>
                <a:latin typeface="Century Gothic"/>
                <a:cs typeface="Century Gothic"/>
              </a:rPr>
              <a:t>Exposition présentée à l’église Saint-Blaise.</a:t>
            </a:r>
          </a:p>
        </p:txBody>
      </p:sp>
    </p:spTree>
    <p:extLst>
      <p:ext uri="{BB962C8B-B14F-4D97-AF65-F5344CB8AC3E}">
        <p14:creationId xmlns:p14="http://schemas.microsoft.com/office/powerpoint/2010/main" val="212560397"/>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17</a:t>
            </a:fld>
            <a:endParaRPr lang="fr-FR"/>
          </a:p>
        </p:txBody>
      </p:sp>
      <p:sp>
        <p:nvSpPr>
          <p:cNvPr id="3" name="ZoneTexte 2"/>
          <p:cNvSpPr txBox="1"/>
          <p:nvPr/>
        </p:nvSpPr>
        <p:spPr>
          <a:xfrm>
            <a:off x="5207378" y="228886"/>
            <a:ext cx="3676697" cy="646331"/>
          </a:xfrm>
          <a:prstGeom prst="rect">
            <a:avLst/>
          </a:prstGeom>
          <a:noFill/>
        </p:spPr>
        <p:txBody>
          <a:bodyPr wrap="none" rtlCol="0">
            <a:spAutoFit/>
          </a:bodyPr>
          <a:lstStyle/>
          <a:p>
            <a:pPr algn="r"/>
            <a:r>
              <a:rPr lang="fr-FR" dirty="0" err="1" smtClean="0">
                <a:solidFill>
                  <a:srgbClr val="7F7F7F"/>
                </a:solidFill>
                <a:latin typeface="Orbitron"/>
                <a:cs typeface="Orbitron"/>
              </a:rPr>
              <a:t>Storytelling</a:t>
            </a:r>
            <a:r>
              <a:rPr lang="fr-FR" dirty="0" smtClean="0">
                <a:solidFill>
                  <a:srgbClr val="7F7F7F"/>
                </a:solidFill>
                <a:latin typeface="Orbitron"/>
                <a:cs typeface="Orbitron"/>
              </a:rPr>
              <a:t> </a:t>
            </a:r>
            <a:r>
              <a:rPr lang="fr-FR" dirty="0" err="1" smtClean="0">
                <a:solidFill>
                  <a:srgbClr val="7F7F7F"/>
                </a:solidFill>
                <a:latin typeface="Orbitron"/>
                <a:cs typeface="Orbitron"/>
              </a:rPr>
              <a:t>arty</a:t>
            </a:r>
            <a:r>
              <a:rPr lang="fr-FR" dirty="0" smtClean="0">
                <a:solidFill>
                  <a:srgbClr val="7F7F7F"/>
                </a:solidFill>
                <a:latin typeface="Orbitron"/>
                <a:cs typeface="Orbitron"/>
              </a:rPr>
              <a:t> :</a:t>
            </a:r>
          </a:p>
          <a:p>
            <a:pPr algn="r"/>
            <a:r>
              <a:rPr lang="fr-FR" dirty="0" smtClean="0">
                <a:solidFill>
                  <a:srgbClr val="7F7F7F"/>
                </a:solidFill>
                <a:latin typeface="Orbitron"/>
                <a:cs typeface="Orbitron"/>
              </a:rPr>
              <a:t>La transfiguration du banal</a:t>
            </a:r>
          </a:p>
        </p:txBody>
      </p:sp>
      <p:sp>
        <p:nvSpPr>
          <p:cNvPr id="4" name="ZoneTexte 3"/>
          <p:cNvSpPr txBox="1"/>
          <p:nvPr/>
        </p:nvSpPr>
        <p:spPr>
          <a:xfrm>
            <a:off x="355600" y="1063877"/>
            <a:ext cx="7416800" cy="5832367"/>
          </a:xfrm>
          <a:prstGeom prst="rect">
            <a:avLst/>
          </a:prstGeom>
          <a:noFill/>
        </p:spPr>
        <p:txBody>
          <a:bodyPr wrap="square" rtlCol="0">
            <a:spAutoFit/>
          </a:bodyPr>
          <a:lstStyle/>
          <a:p>
            <a:r>
              <a:rPr lang="fr-FR" sz="1100" dirty="0">
                <a:latin typeface="Century Gothic"/>
                <a:cs typeface="Century Gothic"/>
              </a:rPr>
              <a:t>Hiroshi </a:t>
            </a:r>
            <a:r>
              <a:rPr lang="fr-FR" sz="1100" dirty="0" err="1">
                <a:latin typeface="Century Gothic"/>
                <a:cs typeface="Century Gothic"/>
              </a:rPr>
              <a:t>Sugimoto</a:t>
            </a:r>
            <a:endParaRPr lang="fr-FR" sz="1100" dirty="0">
              <a:latin typeface="Century Gothic"/>
              <a:cs typeface="Century Gothic"/>
            </a:endParaRPr>
          </a:p>
          <a:p>
            <a:r>
              <a:rPr lang="fr-FR" sz="1100" dirty="0">
                <a:latin typeface="Century Gothic"/>
                <a:cs typeface="Century Gothic"/>
              </a:rPr>
              <a:t>COULEURS DE L'OMBRE</a:t>
            </a:r>
          </a:p>
          <a:p>
            <a:pPr algn="just"/>
            <a:endParaRPr lang="fr-FR" sz="1100" dirty="0">
              <a:latin typeface="Century Gothic"/>
              <a:cs typeface="Century Gothic"/>
            </a:endParaRPr>
          </a:p>
          <a:p>
            <a:pPr algn="just"/>
            <a:r>
              <a:rPr lang="fr-FR" sz="1100" dirty="0" smtClean="0">
                <a:latin typeface="Century Gothic"/>
                <a:cs typeface="Century Gothic"/>
              </a:rPr>
              <a:t>« Entre </a:t>
            </a:r>
            <a:r>
              <a:rPr lang="fr-FR" sz="1100" dirty="0">
                <a:latin typeface="Century Gothic"/>
                <a:cs typeface="Century Gothic"/>
              </a:rPr>
              <a:t>la fin de l’année 2009 et le début de l’année 2010, j’ai pris pour habitude de me lever chaque jour à 5 h 30. </a:t>
            </a:r>
            <a:endParaRPr lang="fr-FR" sz="1100" dirty="0" smtClean="0">
              <a:latin typeface="Century Gothic"/>
              <a:cs typeface="Century Gothic"/>
            </a:endParaRPr>
          </a:p>
          <a:p>
            <a:pPr algn="just"/>
            <a:r>
              <a:rPr lang="fr-FR" sz="1100" dirty="0" smtClean="0">
                <a:latin typeface="Century Gothic"/>
                <a:cs typeface="Century Gothic"/>
              </a:rPr>
              <a:t>Je </a:t>
            </a:r>
            <a:r>
              <a:rPr lang="fr-FR" sz="1100" dirty="0">
                <a:latin typeface="Century Gothic"/>
                <a:cs typeface="Century Gothic"/>
              </a:rPr>
              <a:t>commençais par observer les premières lueurs de l’aurore : si une belle journée s’annonçait, je repérais l’étoile du Berger </a:t>
            </a:r>
            <a:r>
              <a:rPr lang="fr-FR" sz="1100" dirty="0" smtClean="0">
                <a:latin typeface="Century Gothic"/>
                <a:cs typeface="Century Gothic"/>
              </a:rPr>
              <a:t>qui </a:t>
            </a:r>
            <a:r>
              <a:rPr lang="fr-FR" sz="1100" dirty="0">
                <a:latin typeface="Century Gothic"/>
                <a:cs typeface="Century Gothic"/>
              </a:rPr>
              <a:t>se trouve au-dessus et à droite de l’aube naissante. Je sortais alors mon vieil appareil photo polaroïd et je commençais </a:t>
            </a:r>
            <a:r>
              <a:rPr lang="fr-FR" sz="1100" dirty="0" smtClean="0">
                <a:latin typeface="Century Gothic"/>
                <a:cs typeface="Century Gothic"/>
              </a:rPr>
              <a:t>à </a:t>
            </a:r>
            <a:r>
              <a:rPr lang="fr-FR" sz="1100" dirty="0">
                <a:latin typeface="Century Gothic"/>
                <a:cs typeface="Century Gothic"/>
              </a:rPr>
              <a:t>réchauffer une pellicule glacée par la longue nuit d’hiver.</a:t>
            </a:r>
          </a:p>
          <a:p>
            <a:pPr algn="just"/>
            <a:r>
              <a:rPr lang="fr-FR" sz="1100" dirty="0">
                <a:latin typeface="Century Gothic"/>
                <a:cs typeface="Century Gothic"/>
              </a:rPr>
              <a:t>Après avoir traversé l’espace vide et noir, la lumière du soleil vient heurter et subir mon prisme</a:t>
            </a:r>
            <a:r>
              <a:rPr lang="fr-FR" sz="1100" dirty="0" smtClean="0">
                <a:latin typeface="Century Gothic"/>
                <a:cs typeface="Century Gothic"/>
              </a:rPr>
              <a:t>, </a:t>
            </a:r>
            <a:r>
              <a:rPr lang="fr-FR" sz="1100" dirty="0">
                <a:latin typeface="Century Gothic"/>
                <a:cs typeface="Century Gothic"/>
              </a:rPr>
              <a:t>se réfractant en </a:t>
            </a:r>
            <a:endParaRPr lang="fr-FR" sz="1100" dirty="0" smtClean="0">
              <a:latin typeface="Century Gothic"/>
              <a:cs typeface="Century Gothic"/>
            </a:endParaRPr>
          </a:p>
          <a:p>
            <a:pPr algn="just"/>
            <a:r>
              <a:rPr lang="fr-FR" sz="1100" dirty="0" smtClean="0">
                <a:latin typeface="Century Gothic"/>
                <a:cs typeface="Century Gothic"/>
              </a:rPr>
              <a:t>un </a:t>
            </a:r>
            <a:r>
              <a:rPr lang="fr-FR" sz="1100" dirty="0">
                <a:latin typeface="Century Gothic"/>
                <a:cs typeface="Century Gothic"/>
              </a:rPr>
              <a:t>infini continuum de couleurs. Pour percevoir clairement chaque nuance, j’ai doté un miroir d’un mécanisme </a:t>
            </a:r>
            <a:endParaRPr lang="fr-FR" sz="1100" dirty="0" smtClean="0">
              <a:latin typeface="Century Gothic"/>
              <a:cs typeface="Century Gothic"/>
            </a:endParaRPr>
          </a:p>
          <a:p>
            <a:pPr algn="just"/>
            <a:r>
              <a:rPr lang="fr-FR" sz="1100" dirty="0" smtClean="0">
                <a:latin typeface="Century Gothic"/>
                <a:cs typeface="Century Gothic"/>
              </a:rPr>
              <a:t>qui </a:t>
            </a:r>
            <a:r>
              <a:rPr lang="fr-FR" sz="1100" dirty="0">
                <a:latin typeface="Century Gothic"/>
                <a:cs typeface="Century Gothic"/>
              </a:rPr>
              <a:t>permet de l’incliner par micromouvements. Projetant le rayon de couleur du prisme sur le miroir, je l’ai réfléchi </a:t>
            </a:r>
            <a:endParaRPr lang="fr-FR" sz="1100" dirty="0" smtClean="0">
              <a:latin typeface="Century Gothic"/>
              <a:cs typeface="Century Gothic"/>
            </a:endParaRPr>
          </a:p>
          <a:p>
            <a:pPr algn="just"/>
            <a:r>
              <a:rPr lang="fr-FR" sz="1100" dirty="0" smtClean="0">
                <a:latin typeface="Century Gothic"/>
                <a:cs typeface="Century Gothic"/>
              </a:rPr>
              <a:t>vers </a:t>
            </a:r>
            <a:r>
              <a:rPr lang="fr-FR" sz="1100" dirty="0">
                <a:latin typeface="Century Gothic"/>
                <a:cs typeface="Century Gothic"/>
              </a:rPr>
              <a:t>une chambre noire où je l’ai réduit aux couleurs polaroïds</a:t>
            </a:r>
            <a:r>
              <a:rPr lang="fr-FR" sz="1100" dirty="0" smtClean="0">
                <a:latin typeface="Century Gothic"/>
                <a:cs typeface="Century Gothic"/>
              </a:rPr>
              <a:t>.</a:t>
            </a:r>
          </a:p>
          <a:p>
            <a:pPr algn="just"/>
            <a:r>
              <a:rPr lang="fr-FR" sz="1100" dirty="0" smtClean="0">
                <a:latin typeface="Century Gothic"/>
                <a:cs typeface="Century Gothic"/>
              </a:rPr>
              <a:t>En </a:t>
            </a:r>
            <a:r>
              <a:rPr lang="fr-FR" sz="1100" dirty="0">
                <a:latin typeface="Century Gothic"/>
                <a:cs typeface="Century Gothic"/>
              </a:rPr>
              <a:t>ajustant l’angle de ce long et haut miroir, j’ai pu décomposer davantage encore les couleurs prismatiques, </a:t>
            </a:r>
            <a:endParaRPr lang="fr-FR" sz="1100" dirty="0" smtClean="0">
              <a:latin typeface="Century Gothic"/>
              <a:cs typeface="Century Gothic"/>
            </a:endParaRPr>
          </a:p>
          <a:p>
            <a:pPr algn="just"/>
            <a:r>
              <a:rPr lang="fr-FR" sz="1100" dirty="0" smtClean="0">
                <a:latin typeface="Century Gothic"/>
                <a:cs typeface="Century Gothic"/>
              </a:rPr>
              <a:t>de </a:t>
            </a:r>
            <a:r>
              <a:rPr lang="fr-FR" sz="1100" dirty="0">
                <a:latin typeface="Century Gothic"/>
                <a:cs typeface="Century Gothic"/>
              </a:rPr>
              <a:t>façon à ne réfléchir qu’une seule couleur. Ainsi du rouge, que j’ai subdivisé en une infinité de nuances </a:t>
            </a:r>
            <a:r>
              <a:rPr lang="fr-FR" sz="1100" dirty="0" smtClean="0">
                <a:latin typeface="Century Gothic"/>
                <a:cs typeface="Century Gothic"/>
              </a:rPr>
              <a:t>rouges</a:t>
            </a:r>
          </a:p>
          <a:p>
            <a:pPr algn="just"/>
            <a:r>
              <a:rPr lang="fr-FR" sz="1100" dirty="0" smtClean="0">
                <a:latin typeface="Century Gothic"/>
                <a:cs typeface="Century Gothic"/>
              </a:rPr>
              <a:t> </a:t>
            </a:r>
            <a:r>
              <a:rPr lang="fr-FR" sz="1100" dirty="0">
                <a:latin typeface="Century Gothic"/>
                <a:cs typeface="Century Gothic"/>
              </a:rPr>
              <a:t>– chacune étant comme sublimée par l’obscurité. Les couleurs du prisme se succèdent à mesure que le soleil </a:t>
            </a:r>
            <a:r>
              <a:rPr lang="fr-FR" sz="1100" dirty="0" smtClean="0">
                <a:latin typeface="Century Gothic"/>
                <a:cs typeface="Century Gothic"/>
              </a:rPr>
              <a:t>poursuit</a:t>
            </a:r>
          </a:p>
          <a:p>
            <a:pPr algn="just"/>
            <a:r>
              <a:rPr lang="fr-FR" sz="1100" dirty="0" smtClean="0">
                <a:latin typeface="Century Gothic"/>
                <a:cs typeface="Century Gothic"/>
              </a:rPr>
              <a:t>son </a:t>
            </a:r>
            <a:r>
              <a:rPr lang="fr-FR" sz="1100" dirty="0">
                <a:latin typeface="Century Gothic"/>
                <a:cs typeface="Century Gothic"/>
              </a:rPr>
              <a:t>ascension : en quelques minutes, le rouge devient orange, puis jaune. Mais en remontant manuellement le </a:t>
            </a:r>
            <a:r>
              <a:rPr lang="fr-FR" sz="1100" dirty="0" smtClean="0">
                <a:latin typeface="Century Gothic"/>
                <a:cs typeface="Century Gothic"/>
              </a:rPr>
              <a:t>mécanisme pour </a:t>
            </a:r>
            <a:r>
              <a:rPr lang="fr-FR" sz="1100" dirty="0">
                <a:latin typeface="Century Gothic"/>
                <a:cs typeface="Century Gothic"/>
              </a:rPr>
              <a:t>ajuster l’angle du miroir de façon à compenser le soleil levant, je suis parvenu à conserver la même bande de </a:t>
            </a:r>
            <a:r>
              <a:rPr lang="fr-FR" sz="1100" dirty="0" smtClean="0">
                <a:latin typeface="Century Gothic"/>
                <a:cs typeface="Century Gothic"/>
              </a:rPr>
              <a:t>couleurs dans </a:t>
            </a:r>
            <a:r>
              <a:rPr lang="fr-FR" sz="1100" dirty="0">
                <a:latin typeface="Century Gothic"/>
                <a:cs typeface="Century Gothic"/>
              </a:rPr>
              <a:t>mon champ de vision. </a:t>
            </a:r>
          </a:p>
          <a:p>
            <a:pPr algn="just"/>
            <a:r>
              <a:rPr lang="fr-FR" sz="1100" dirty="0">
                <a:latin typeface="Century Gothic"/>
                <a:cs typeface="Century Gothic"/>
              </a:rPr>
              <a:t>Je pensais que ce projet touchait à sa fin, mais l’opportunité d’acquérir les derniers stocks de films polaroïds d’une </a:t>
            </a:r>
            <a:r>
              <a:rPr lang="fr-FR" sz="1100" dirty="0" smtClean="0">
                <a:latin typeface="Century Gothic"/>
                <a:cs typeface="Century Gothic"/>
              </a:rPr>
              <a:t>production </a:t>
            </a:r>
            <a:r>
              <a:rPr lang="fr-FR" sz="1100" dirty="0">
                <a:latin typeface="Century Gothic"/>
                <a:cs typeface="Century Gothic"/>
              </a:rPr>
              <a:t>alors arrêtée s’est présentée et je l’ai saisie. Souvent clairs en hiver, les matins tokyoïtes m’ont vu baigner dans une mer de couleurs</a:t>
            </a:r>
            <a:r>
              <a:rPr lang="fr-FR" sz="1100" dirty="0" smtClean="0">
                <a:latin typeface="Century Gothic"/>
                <a:cs typeface="Century Gothic"/>
              </a:rPr>
              <a:t>. »</a:t>
            </a:r>
            <a:endParaRPr lang="fr-FR" sz="1100" dirty="0">
              <a:latin typeface="Century Gothic"/>
              <a:cs typeface="Century Gothic"/>
            </a:endParaRPr>
          </a:p>
          <a:p>
            <a:r>
              <a:rPr lang="fr-FR" sz="1100" dirty="0">
                <a:latin typeface="Century Gothic"/>
                <a:cs typeface="Century Gothic"/>
              </a:rPr>
              <a:t/>
            </a:r>
            <a:br>
              <a:rPr lang="fr-FR" sz="1100" dirty="0">
                <a:latin typeface="Century Gothic"/>
                <a:cs typeface="Century Gothic"/>
              </a:rPr>
            </a:br>
            <a:r>
              <a:rPr lang="fr-FR" sz="1100" dirty="0" smtClean="0">
                <a:latin typeface="Century Gothic"/>
                <a:cs typeface="Century Gothic"/>
              </a:rPr>
              <a:t>Hiroshi </a:t>
            </a:r>
            <a:r>
              <a:rPr lang="fr-FR" sz="1100" dirty="0" err="1">
                <a:latin typeface="Century Gothic"/>
                <a:cs typeface="Century Gothic"/>
              </a:rPr>
              <a:t>Sugimoto</a:t>
            </a:r>
            <a:endParaRPr lang="fr-FR" sz="1100" dirty="0">
              <a:latin typeface="Century Gothic"/>
              <a:cs typeface="Century Gothic"/>
            </a:endParaRPr>
          </a:p>
          <a:p>
            <a:r>
              <a:rPr lang="fr-FR" dirty="0"/>
              <a:t/>
            </a:r>
            <a:br>
              <a:rPr lang="fr-FR" dirty="0"/>
            </a:br>
            <a:endParaRPr lang="fr-FR" dirty="0"/>
          </a:p>
          <a:p>
            <a:endParaRPr lang="fr-FR" dirty="0"/>
          </a:p>
        </p:txBody>
      </p:sp>
    </p:spTree>
    <p:extLst>
      <p:ext uri="{BB962C8B-B14F-4D97-AF65-F5344CB8AC3E}">
        <p14:creationId xmlns:p14="http://schemas.microsoft.com/office/powerpoint/2010/main" val="2651351211"/>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18</a:t>
            </a:fld>
            <a:endParaRPr lang="fr-FR"/>
          </a:p>
        </p:txBody>
      </p:sp>
      <p:sp>
        <p:nvSpPr>
          <p:cNvPr id="3" name="ZoneTexte 2"/>
          <p:cNvSpPr txBox="1"/>
          <p:nvPr/>
        </p:nvSpPr>
        <p:spPr>
          <a:xfrm>
            <a:off x="530176" y="1331531"/>
            <a:ext cx="2163310" cy="2031325"/>
          </a:xfrm>
          <a:prstGeom prst="rect">
            <a:avLst/>
          </a:prstGeom>
          <a:noFill/>
        </p:spPr>
        <p:txBody>
          <a:bodyPr wrap="none" rtlCol="0">
            <a:spAutoFit/>
          </a:bodyPr>
          <a:lstStyle/>
          <a:p>
            <a:r>
              <a:rPr lang="fr-FR" dirty="0" smtClean="0">
                <a:solidFill>
                  <a:srgbClr val="7F7F7F"/>
                </a:solidFill>
                <a:latin typeface="Century Gothic"/>
                <a:cs typeface="Century Gothic"/>
              </a:rPr>
              <a:t>Lieux d’exposition</a:t>
            </a:r>
          </a:p>
          <a:p>
            <a:endParaRPr lang="fr-FR" dirty="0">
              <a:solidFill>
                <a:srgbClr val="7F7F7F"/>
              </a:solidFill>
              <a:latin typeface="Century Gothic"/>
              <a:cs typeface="Century Gothic"/>
            </a:endParaRPr>
          </a:p>
          <a:p>
            <a:r>
              <a:rPr lang="fr-FR" dirty="0" smtClean="0">
                <a:solidFill>
                  <a:srgbClr val="7F7F7F"/>
                </a:solidFill>
                <a:latin typeface="Century Gothic"/>
                <a:cs typeface="Century Gothic"/>
              </a:rPr>
              <a:t>Musées</a:t>
            </a:r>
          </a:p>
          <a:p>
            <a:endParaRPr lang="fr-FR" dirty="0">
              <a:solidFill>
                <a:srgbClr val="7F7F7F"/>
              </a:solidFill>
              <a:latin typeface="Century Gothic"/>
              <a:cs typeface="Century Gothic"/>
            </a:endParaRPr>
          </a:p>
          <a:p>
            <a:r>
              <a:rPr lang="fr-FR" dirty="0" smtClean="0">
                <a:solidFill>
                  <a:srgbClr val="7F7F7F"/>
                </a:solidFill>
                <a:latin typeface="Century Gothic"/>
                <a:cs typeface="Century Gothic"/>
              </a:rPr>
              <a:t>Œuvres d’Art</a:t>
            </a:r>
          </a:p>
          <a:p>
            <a:endParaRPr lang="fr-FR" dirty="0">
              <a:solidFill>
                <a:srgbClr val="7F7F7F"/>
              </a:solidFill>
              <a:latin typeface="Century Gothic"/>
              <a:cs typeface="Century Gothic"/>
            </a:endParaRPr>
          </a:p>
          <a:p>
            <a:r>
              <a:rPr lang="fr-FR" dirty="0" smtClean="0">
                <a:solidFill>
                  <a:srgbClr val="7F7F7F"/>
                </a:solidFill>
                <a:latin typeface="Century Gothic"/>
                <a:cs typeface="Century Gothic"/>
              </a:rPr>
              <a:t>Artistes</a:t>
            </a:r>
            <a:endParaRPr lang="fr-FR" dirty="0">
              <a:solidFill>
                <a:srgbClr val="7F7F7F"/>
              </a:solidFill>
              <a:latin typeface="Century Gothic"/>
              <a:cs typeface="Century Gothic"/>
            </a:endParaRPr>
          </a:p>
        </p:txBody>
      </p:sp>
      <p:sp>
        <p:nvSpPr>
          <p:cNvPr id="4" name="ZoneTexte 3"/>
          <p:cNvSpPr txBox="1"/>
          <p:nvPr/>
        </p:nvSpPr>
        <p:spPr>
          <a:xfrm>
            <a:off x="4570749" y="962199"/>
            <a:ext cx="4297867" cy="369332"/>
          </a:xfrm>
          <a:prstGeom prst="rect">
            <a:avLst/>
          </a:prstGeom>
          <a:noFill/>
        </p:spPr>
        <p:txBody>
          <a:bodyPr wrap="none" rtlCol="0">
            <a:spAutoFit/>
          </a:bodyPr>
          <a:lstStyle/>
          <a:p>
            <a:r>
              <a:rPr lang="fr-FR" dirty="0" smtClean="0">
                <a:solidFill>
                  <a:schemeClr val="tx1">
                    <a:lumMod val="50000"/>
                    <a:lumOff val="50000"/>
                  </a:schemeClr>
                </a:solidFill>
                <a:latin typeface="Orbitron"/>
                <a:cs typeface="Orbitron"/>
              </a:rPr>
              <a:t>Un </a:t>
            </a:r>
            <a:r>
              <a:rPr lang="fr-FR" dirty="0">
                <a:solidFill>
                  <a:schemeClr val="tx1">
                    <a:lumMod val="50000"/>
                    <a:lumOff val="50000"/>
                  </a:schemeClr>
                </a:solidFill>
                <a:latin typeface="Orbitron"/>
                <a:cs typeface="Orbitron"/>
              </a:rPr>
              <a:t>système cohérent de </a:t>
            </a:r>
            <a:r>
              <a:rPr lang="fr-FR" dirty="0" smtClean="0">
                <a:solidFill>
                  <a:schemeClr val="tx1">
                    <a:lumMod val="50000"/>
                    <a:lumOff val="50000"/>
                  </a:schemeClr>
                </a:solidFill>
                <a:latin typeface="Orbitron"/>
                <a:cs typeface="Orbitron"/>
              </a:rPr>
              <a:t>signes </a:t>
            </a:r>
          </a:p>
        </p:txBody>
      </p:sp>
      <p:sp>
        <p:nvSpPr>
          <p:cNvPr id="5" name="Rectangle 4"/>
          <p:cNvSpPr/>
          <p:nvPr/>
        </p:nvSpPr>
        <p:spPr>
          <a:xfrm>
            <a:off x="6950427" y="1826500"/>
            <a:ext cx="1736373" cy="369332"/>
          </a:xfrm>
          <a:prstGeom prst="rect">
            <a:avLst/>
          </a:prstGeom>
        </p:spPr>
        <p:txBody>
          <a:bodyPr wrap="none">
            <a:spAutoFit/>
          </a:bodyPr>
          <a:lstStyle/>
          <a:p>
            <a:r>
              <a:rPr lang="fr-FR" dirty="0" smtClean="0">
                <a:solidFill>
                  <a:srgbClr val="7F7F7F"/>
                </a:solidFill>
                <a:latin typeface="Orbitron"/>
                <a:cs typeface="Orbitron"/>
              </a:rPr>
              <a:t>Ar(</a:t>
            </a:r>
            <a:r>
              <a:rPr lang="fr-FR" dirty="0" err="1" smtClean="0">
                <a:solidFill>
                  <a:srgbClr val="7F7F7F"/>
                </a:solidFill>
                <a:latin typeface="Orbitron"/>
                <a:cs typeface="Orbitron"/>
              </a:rPr>
              <a:t>t</a:t>
            </a:r>
            <a:r>
              <a:rPr lang="fr-FR" dirty="0" smtClean="0">
                <a:solidFill>
                  <a:srgbClr val="7F7F7F"/>
                </a:solidFill>
                <a:latin typeface="Orbitron"/>
                <a:cs typeface="Orbitron"/>
              </a:rPr>
              <a:t>)</a:t>
            </a:r>
            <a:r>
              <a:rPr lang="fr-FR" dirty="0" err="1" smtClean="0">
                <a:solidFill>
                  <a:srgbClr val="7F7F7F"/>
                </a:solidFill>
                <a:latin typeface="Orbitron"/>
                <a:cs typeface="Orbitron"/>
              </a:rPr>
              <a:t>keting</a:t>
            </a:r>
            <a:r>
              <a:rPr lang="fr-FR" dirty="0" smtClean="0">
                <a:solidFill>
                  <a:srgbClr val="7F7F7F"/>
                </a:solidFill>
                <a:latin typeface="Orbitron"/>
                <a:cs typeface="Orbitron"/>
              </a:rPr>
              <a:t> </a:t>
            </a:r>
            <a:r>
              <a:rPr lang="fr-FR" dirty="0">
                <a:solidFill>
                  <a:srgbClr val="7F7F7F"/>
                </a:solidFill>
                <a:latin typeface="Orbitron"/>
                <a:cs typeface="Orbitron"/>
              </a:rPr>
              <a:t>?</a:t>
            </a:r>
          </a:p>
        </p:txBody>
      </p:sp>
      <p:sp>
        <p:nvSpPr>
          <p:cNvPr id="6" name="ZoneTexte 5"/>
          <p:cNvSpPr txBox="1"/>
          <p:nvPr/>
        </p:nvSpPr>
        <p:spPr>
          <a:xfrm>
            <a:off x="346856" y="4019250"/>
            <a:ext cx="8447785" cy="1785104"/>
          </a:xfrm>
          <a:prstGeom prst="rect">
            <a:avLst/>
          </a:prstGeom>
          <a:noFill/>
        </p:spPr>
        <p:txBody>
          <a:bodyPr wrap="none" rtlCol="0">
            <a:spAutoFit/>
          </a:bodyPr>
          <a:lstStyle/>
          <a:p>
            <a:r>
              <a:rPr lang="fr-FR" dirty="0">
                <a:solidFill>
                  <a:srgbClr val="7F7F7F"/>
                </a:solidFill>
                <a:latin typeface="Century Gothic"/>
                <a:cs typeface="Century Gothic"/>
              </a:rPr>
              <a:t>La maxime de Robert Filliou :</a:t>
            </a:r>
          </a:p>
          <a:p>
            <a:r>
              <a:rPr lang="fr-FR" b="1" dirty="0">
                <a:solidFill>
                  <a:srgbClr val="7F7F7F"/>
                </a:solidFill>
                <a:latin typeface="Century Gothic"/>
                <a:cs typeface="Century Gothic"/>
              </a:rPr>
              <a:t>L’art est ce qui rend la vie la plus intéressante que l’art.</a:t>
            </a:r>
          </a:p>
          <a:p>
            <a:r>
              <a:rPr lang="fr-FR" dirty="0">
                <a:solidFill>
                  <a:srgbClr val="7F7F7F"/>
                </a:solidFill>
                <a:latin typeface="Century Gothic"/>
                <a:cs typeface="Century Gothic"/>
              </a:rPr>
              <a:t>ne doit-elle pas être réécrite…</a:t>
            </a:r>
          </a:p>
          <a:p>
            <a:endParaRPr lang="fr-FR" dirty="0">
              <a:solidFill>
                <a:srgbClr val="7F7F7F"/>
              </a:solidFill>
              <a:latin typeface="Century Gothic"/>
              <a:cs typeface="Century Gothic"/>
            </a:endParaRPr>
          </a:p>
          <a:p>
            <a:r>
              <a:rPr lang="fr-FR" sz="2000" b="1" i="1" dirty="0">
                <a:solidFill>
                  <a:srgbClr val="7F7F7F"/>
                </a:solidFill>
                <a:latin typeface="Century Gothic"/>
                <a:cs typeface="Century Gothic"/>
              </a:rPr>
              <a:t>L’art est ce qui rend la communication plus intéressante que l’art ?</a:t>
            </a:r>
          </a:p>
          <a:p>
            <a:endParaRPr lang="fr-FR" dirty="0"/>
          </a:p>
        </p:txBody>
      </p:sp>
    </p:spTree>
    <p:extLst>
      <p:ext uri="{BB962C8B-B14F-4D97-AF65-F5344CB8AC3E}">
        <p14:creationId xmlns:p14="http://schemas.microsoft.com/office/powerpoint/2010/main" val="1673276002"/>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B5BB265-F020-0C43-8C6F-25F279E535A9}" type="slidenum">
              <a:rPr lang="fr-FR" smtClean="0"/>
              <a:t>19</a:t>
            </a:fld>
            <a:endParaRPr lang="fr-FR"/>
          </a:p>
        </p:txBody>
      </p:sp>
      <p:sp>
        <p:nvSpPr>
          <p:cNvPr id="3" name="ZoneTexte 2"/>
          <p:cNvSpPr txBox="1"/>
          <p:nvPr/>
        </p:nvSpPr>
        <p:spPr>
          <a:xfrm>
            <a:off x="0" y="1427718"/>
            <a:ext cx="9144000" cy="5293757"/>
          </a:xfrm>
          <a:prstGeom prst="rect">
            <a:avLst/>
          </a:prstGeom>
          <a:noFill/>
        </p:spPr>
        <p:txBody>
          <a:bodyPr wrap="square" numCol="1" rtlCol="0">
            <a:spAutoFit/>
          </a:bodyPr>
          <a:lstStyle/>
          <a:p>
            <a:r>
              <a:rPr lang="fr-FR" sz="1000" dirty="0" err="1" smtClean="0"/>
              <a:t>Assouly</a:t>
            </a:r>
            <a:r>
              <a:rPr lang="fr-FR" sz="1000" dirty="0" smtClean="0"/>
              <a:t> </a:t>
            </a:r>
            <a:r>
              <a:rPr lang="fr-FR" sz="1000" dirty="0"/>
              <a:t>O. (2004), </a:t>
            </a:r>
            <a:r>
              <a:rPr lang="fr-FR" sz="1000" i="1" dirty="0"/>
              <a:t>Le luxe: essais sur la fabrique de l’ostentation</a:t>
            </a:r>
            <a:r>
              <a:rPr lang="fr-FR" sz="1000" dirty="0"/>
              <a:t>, Paris, Institut français de la </a:t>
            </a:r>
            <a:r>
              <a:rPr lang="fr-FR" sz="1000" dirty="0" smtClean="0"/>
              <a:t>mode.</a:t>
            </a:r>
            <a:endParaRPr lang="fr-FR" sz="1000" dirty="0"/>
          </a:p>
          <a:p>
            <a:r>
              <a:rPr lang="fr-FR" sz="1000" dirty="0"/>
              <a:t>Barthes R. (1970), </a:t>
            </a:r>
            <a:r>
              <a:rPr lang="fr-FR" sz="1000" i="1" dirty="0"/>
              <a:t>Mythologies</a:t>
            </a:r>
            <a:r>
              <a:rPr lang="fr-FR" sz="1000" dirty="0"/>
              <a:t>, Paris: Éditions du Seuil.</a:t>
            </a:r>
          </a:p>
          <a:p>
            <a:r>
              <a:rPr lang="fr-FR" sz="1000" dirty="0"/>
              <a:t>Barthes R. (2007), </a:t>
            </a:r>
            <a:r>
              <a:rPr lang="fr-FR" sz="1000" i="1" dirty="0"/>
              <a:t>L’empire des signes</a:t>
            </a:r>
            <a:r>
              <a:rPr lang="fr-FR" sz="1000" dirty="0"/>
              <a:t>, Paris: Éditions du Seuil.</a:t>
            </a:r>
          </a:p>
          <a:p>
            <a:r>
              <a:rPr lang="fr-FR" sz="1000" dirty="0"/>
              <a:t>Bastien V. (2012), </a:t>
            </a:r>
            <a:r>
              <a:rPr lang="fr-FR" sz="1000" i="1" dirty="0"/>
              <a:t>Luxe oblige, </a:t>
            </a:r>
            <a:r>
              <a:rPr lang="fr-FR" sz="1000" dirty="0"/>
              <a:t>Paris, </a:t>
            </a:r>
            <a:r>
              <a:rPr lang="fr-FR" sz="1000" dirty="0" err="1"/>
              <a:t>Eyrolles</a:t>
            </a:r>
            <a:r>
              <a:rPr lang="fr-FR" sz="1000" dirty="0"/>
              <a:t> Éditions. </a:t>
            </a:r>
          </a:p>
          <a:p>
            <a:r>
              <a:rPr lang="fr-FR" sz="1000" dirty="0"/>
              <a:t>Baudrillard J. (1991), </a:t>
            </a:r>
            <a:r>
              <a:rPr lang="fr-FR" sz="1000" i="1" dirty="0"/>
              <a:t>Le système des objets</a:t>
            </a:r>
            <a:r>
              <a:rPr lang="fr-FR" sz="1000" dirty="0"/>
              <a:t>, [Paris]: Gallimard.</a:t>
            </a:r>
          </a:p>
          <a:p>
            <a:r>
              <a:rPr lang="fr-FR" sz="1000" dirty="0"/>
              <a:t>Benjamin W. (1939), </a:t>
            </a:r>
            <a:r>
              <a:rPr lang="fr-FR" sz="1000" i="1" dirty="0"/>
              <a:t>L’oeuvre d’art à l’époque de sa reproductibilité technique: version de 1939</a:t>
            </a:r>
            <a:r>
              <a:rPr lang="fr-FR" sz="1000" dirty="0"/>
              <a:t>, Paris, Gallimard.</a:t>
            </a:r>
          </a:p>
          <a:p>
            <a:r>
              <a:rPr lang="fr-FR" sz="1000" dirty="0" err="1"/>
              <a:t>Benmoussa</a:t>
            </a:r>
            <a:r>
              <a:rPr lang="fr-FR" sz="1000" dirty="0"/>
              <a:t> F-Z. &amp; </a:t>
            </a:r>
            <a:r>
              <a:rPr lang="fr-FR" sz="1000" dirty="0" err="1"/>
              <a:t>Maynadier</a:t>
            </a:r>
            <a:r>
              <a:rPr lang="fr-FR" sz="1000" dirty="0"/>
              <a:t> B. (2013), </a:t>
            </a:r>
            <a:r>
              <a:rPr lang="fr-FR" sz="1000" i="1" dirty="0"/>
              <a:t>Brand </a:t>
            </a:r>
            <a:r>
              <a:rPr lang="fr-FR" sz="1000" i="1" dirty="0" err="1"/>
              <a:t>storytelling</a:t>
            </a:r>
            <a:r>
              <a:rPr lang="fr-FR" sz="1000" i="1" dirty="0"/>
              <a:t> : entre doute et croyance. Une étude des récits de la marque Moleskine</a:t>
            </a:r>
            <a:r>
              <a:rPr lang="fr-FR" sz="1000" dirty="0" smtClean="0"/>
              <a:t>, Décisions </a:t>
            </a:r>
            <a:r>
              <a:rPr lang="fr-FR" sz="1000" dirty="0"/>
              <a:t>Marketing, (70).</a:t>
            </a:r>
          </a:p>
          <a:p>
            <a:r>
              <a:rPr lang="fr-FR" sz="1000" dirty="0"/>
              <a:t>Besnier J.-M. &amp; </a:t>
            </a:r>
            <a:r>
              <a:rPr lang="fr-FR" sz="1000" dirty="0" err="1"/>
              <a:t>Perriault</a:t>
            </a:r>
            <a:r>
              <a:rPr lang="fr-FR" sz="1000" dirty="0"/>
              <a:t> J. (2013), </a:t>
            </a:r>
            <a:r>
              <a:rPr lang="fr-FR" sz="1000" i="1" dirty="0"/>
              <a:t>Interdisciplinarité : entre discipline et indiscipline</a:t>
            </a:r>
            <a:r>
              <a:rPr lang="fr-FR" sz="1000" dirty="0"/>
              <a:t>, Paris, CNRS éditions.</a:t>
            </a:r>
          </a:p>
          <a:p>
            <a:r>
              <a:rPr lang="fr-FR" sz="1000" dirty="0" err="1"/>
              <a:t>Boutaud</a:t>
            </a:r>
            <a:r>
              <a:rPr lang="fr-FR" sz="1000" dirty="0"/>
              <a:t> J.-J. (1998), </a:t>
            </a:r>
            <a:r>
              <a:rPr lang="fr-FR" sz="1000" i="1" dirty="0"/>
              <a:t>Sémiotique et communication: du signe au sens</a:t>
            </a:r>
            <a:r>
              <a:rPr lang="fr-FR" sz="1000" dirty="0"/>
              <a:t>, Paris, L’Harmattan.</a:t>
            </a:r>
          </a:p>
          <a:p>
            <a:r>
              <a:rPr lang="fr-FR" sz="1000" dirty="0"/>
              <a:t>Chahine V. (2013, décembre 6), </a:t>
            </a:r>
            <a:r>
              <a:rPr lang="fr-FR" sz="1000" i="1" dirty="0"/>
              <a:t>Le luxe se paie l’art</a:t>
            </a:r>
            <a:r>
              <a:rPr lang="fr-FR" sz="1000" dirty="0"/>
              <a:t>, Le </a:t>
            </a:r>
            <a:r>
              <a:rPr lang="fr-FR" sz="1000" dirty="0" err="1"/>
              <a:t>Monde.fr</a:t>
            </a:r>
            <a:r>
              <a:rPr lang="fr-FR" sz="1000" dirty="0"/>
              <a:t>, Consulté à l’adresse</a:t>
            </a:r>
          </a:p>
          <a:p>
            <a:r>
              <a:rPr lang="fr-FR" sz="1000" u="sng" dirty="0">
                <a:hlinkClick r:id="rId2"/>
              </a:rPr>
              <a:t>http://www.lemonde.fr/mode/article/2013/12/06/le-luxe-se-paie-l-art_3525812_1383317.html</a:t>
            </a:r>
            <a:r>
              <a:rPr lang="fr-FR" sz="1000" dirty="0"/>
              <a:t>  le 12 décembre 2013</a:t>
            </a:r>
          </a:p>
          <a:p>
            <a:r>
              <a:rPr lang="fr-FR" sz="1000" dirty="0"/>
              <a:t>Danto A. C., Schaeffer J.-M. &amp; </a:t>
            </a:r>
            <a:r>
              <a:rPr lang="fr-FR" sz="1000" dirty="0" err="1"/>
              <a:t>Hary</a:t>
            </a:r>
            <a:r>
              <a:rPr lang="fr-FR" sz="1000" dirty="0"/>
              <a:t>-Schaeffer C. (1989), </a:t>
            </a:r>
            <a:r>
              <a:rPr lang="fr-FR" sz="1000" i="1" dirty="0"/>
              <a:t>La Transfiguration du banal: une philosophie de l’art</a:t>
            </a:r>
            <a:r>
              <a:rPr lang="fr-FR" sz="1000" dirty="0"/>
              <a:t> Paris: Ed. du Seuil.</a:t>
            </a:r>
          </a:p>
          <a:p>
            <a:r>
              <a:rPr lang="fr-FR" sz="1000" dirty="0"/>
              <a:t>De Ferrière le </a:t>
            </a:r>
            <a:r>
              <a:rPr lang="fr-FR" sz="1000" dirty="0" err="1"/>
              <a:t>Vayer</a:t>
            </a:r>
            <a:r>
              <a:rPr lang="fr-FR" sz="1000" dirty="0"/>
              <a:t> M. (2007), </a:t>
            </a:r>
            <a:r>
              <a:rPr lang="fr-FR" sz="1000" i="1" dirty="0"/>
              <a:t>L’industrie du luxe et la mode : du temps des créateurs au temps des communicants (fin XIXe, fin XXe siècle)</a:t>
            </a:r>
            <a:r>
              <a:rPr lang="fr-FR" sz="1000" dirty="0"/>
              <a:t>, Apparence(s),  </a:t>
            </a:r>
            <a:endParaRPr lang="fr-FR" sz="1000" dirty="0" smtClean="0"/>
          </a:p>
          <a:p>
            <a:r>
              <a:rPr lang="fr-FR" sz="1000" dirty="0" smtClean="0"/>
              <a:t>Consulté </a:t>
            </a:r>
            <a:r>
              <a:rPr lang="fr-FR" sz="1000" dirty="0"/>
              <a:t>à l’adresse </a:t>
            </a:r>
            <a:r>
              <a:rPr lang="fr-FR" sz="1000" u="sng" dirty="0">
                <a:hlinkClick r:id="rId3"/>
              </a:rPr>
              <a:t>http://apparences.revues.org/61</a:t>
            </a:r>
            <a:r>
              <a:rPr lang="fr-FR" sz="1000" dirty="0"/>
              <a:t> le 22 avril 14.</a:t>
            </a:r>
          </a:p>
          <a:p>
            <a:r>
              <a:rPr lang="fr-FR" sz="1000" dirty="0" err="1"/>
              <a:t>Heinich</a:t>
            </a:r>
            <a:r>
              <a:rPr lang="fr-FR" sz="1000" dirty="0"/>
              <a:t> N., Shapiro R. (dir.) (2012), </a:t>
            </a:r>
            <a:r>
              <a:rPr lang="fr-FR" sz="1000" i="1" dirty="0"/>
              <a:t>De l’artification: enquêtes sur le passage à l’art</a:t>
            </a:r>
            <a:r>
              <a:rPr lang="fr-FR" sz="1000" dirty="0"/>
              <a:t>, Paris, Éditions de l’École des hautes études en sciences sociales.</a:t>
            </a:r>
          </a:p>
          <a:p>
            <a:r>
              <a:rPr lang="fr-FR" sz="1000" dirty="0"/>
              <a:t>Finkielkraut A. &amp; </a:t>
            </a:r>
            <a:r>
              <a:rPr lang="fr-FR" sz="1000" dirty="0" err="1"/>
              <a:t>Sloterdijk</a:t>
            </a:r>
            <a:r>
              <a:rPr lang="fr-FR" sz="1000" dirty="0"/>
              <a:t> P.(2005), </a:t>
            </a:r>
            <a:r>
              <a:rPr lang="fr-FR" sz="1000" i="1" dirty="0"/>
              <a:t>Les battements du monde: dialogue</a:t>
            </a:r>
            <a:r>
              <a:rPr lang="fr-FR" sz="1000" dirty="0"/>
              <a:t>, Paris, Hachette-Littératures.</a:t>
            </a:r>
          </a:p>
          <a:p>
            <a:r>
              <a:rPr lang="fr-FR" sz="1000" dirty="0"/>
              <a:t>Goodman N., </a:t>
            </a:r>
            <a:r>
              <a:rPr lang="fr-FR" sz="1000" dirty="0" err="1"/>
              <a:t>Morizot</a:t>
            </a:r>
            <a:r>
              <a:rPr lang="fr-FR" sz="1000" dirty="0"/>
              <a:t> J. (2005), </a:t>
            </a:r>
            <a:r>
              <a:rPr lang="fr-FR" sz="1000" i="1" dirty="0"/>
              <a:t>Langages de l’art une approche de la théorie des symboles</a:t>
            </a:r>
            <a:r>
              <a:rPr lang="fr-FR" sz="1000" dirty="0"/>
              <a:t>. Paris, Hachette Littératures.</a:t>
            </a:r>
          </a:p>
          <a:p>
            <a:r>
              <a:rPr lang="fr-FR" sz="1000" dirty="0"/>
              <a:t>Goodman N. (2009), </a:t>
            </a:r>
            <a:r>
              <a:rPr lang="fr-FR" sz="1000" i="1" dirty="0"/>
              <a:t>L’art en théorie et en action</a:t>
            </a:r>
            <a:r>
              <a:rPr lang="fr-FR" sz="1000" dirty="0"/>
              <a:t>, Paris, Gallimard.</a:t>
            </a:r>
          </a:p>
          <a:p>
            <a:r>
              <a:rPr lang="fr-FR" sz="1000" dirty="0" err="1"/>
              <a:t>Hillaire</a:t>
            </a:r>
            <a:r>
              <a:rPr lang="fr-FR" sz="1000" dirty="0"/>
              <a:t> N. (2008). </a:t>
            </a:r>
            <a:r>
              <a:rPr lang="fr-FR" sz="1000" i="1" dirty="0"/>
              <a:t>L’expérience esthétique des lieux: essai</a:t>
            </a:r>
            <a:r>
              <a:rPr lang="fr-FR" sz="1000" dirty="0"/>
              <a:t>, Paris, l’Harmattan.</a:t>
            </a:r>
          </a:p>
          <a:p>
            <a:r>
              <a:rPr lang="fr-FR" sz="1000" dirty="0" err="1"/>
              <a:t>Hillaire</a:t>
            </a:r>
            <a:r>
              <a:rPr lang="fr-FR" sz="1000" dirty="0"/>
              <a:t> N. (dir.), (2008), Colloque « Arts, entreprises et technologies: quels modèles de développement pour l’Europe? </a:t>
            </a:r>
            <a:r>
              <a:rPr lang="fr-FR" sz="1000" dirty="0" smtClean="0"/>
              <a:t>»</a:t>
            </a:r>
          </a:p>
          <a:p>
            <a:r>
              <a:rPr lang="fr-FR" sz="1000" dirty="0" smtClean="0"/>
              <a:t> </a:t>
            </a:r>
            <a:r>
              <a:rPr lang="fr-FR" sz="1000" i="1" dirty="0"/>
              <a:t>L’artiste et l’entrepreneur</a:t>
            </a:r>
            <a:r>
              <a:rPr lang="fr-FR" sz="1000" dirty="0"/>
              <a:t>, Saint-Etienne, Paris, Nice, Cité du design</a:t>
            </a:r>
            <a:r>
              <a:rPr lang="fr-FR" sz="1000" dirty="0" smtClean="0"/>
              <a:t>,</a:t>
            </a:r>
          </a:p>
          <a:p>
            <a:r>
              <a:rPr lang="fr-FR" sz="1000" dirty="0" smtClean="0"/>
              <a:t> </a:t>
            </a:r>
            <a:r>
              <a:rPr lang="fr-FR" sz="1000" dirty="0" err="1"/>
              <a:t>Advancia</a:t>
            </a:r>
            <a:r>
              <a:rPr lang="fr-FR" sz="1000" dirty="0"/>
              <a:t>-Négocia, Université de Nice-Sophia Antipolis.</a:t>
            </a:r>
          </a:p>
          <a:p>
            <a:r>
              <a:rPr lang="fr-FR" sz="1000" dirty="0" err="1"/>
              <a:t>Jaquinot</a:t>
            </a:r>
            <a:r>
              <a:rPr lang="fr-FR" sz="1000" dirty="0"/>
              <a:t>-Delaunay G., &amp; Monnoyer L., (1999), </a:t>
            </a:r>
            <a:r>
              <a:rPr lang="fr-FR" sz="1000" i="1" dirty="0"/>
              <a:t>Le Dispositif: entre usage et concept</a:t>
            </a:r>
            <a:r>
              <a:rPr lang="fr-FR" sz="1000" dirty="0"/>
              <a:t>, Paris, CNRS Éditions.</a:t>
            </a:r>
          </a:p>
          <a:p>
            <a:r>
              <a:rPr lang="fr-FR" sz="1000" dirty="0"/>
              <a:t>Kapferer J.-N. (2012), </a:t>
            </a:r>
            <a:r>
              <a:rPr lang="fr-FR" sz="1000" i="1" dirty="0"/>
              <a:t>Ré-inventer les marques: la fin des marques telles que nous les connaissons</a:t>
            </a:r>
            <a:r>
              <a:rPr lang="fr-FR" sz="1000" dirty="0"/>
              <a:t>, Paris, </a:t>
            </a:r>
            <a:r>
              <a:rPr lang="fr-FR" sz="1000" dirty="0" err="1"/>
              <a:t>Eyrolles</a:t>
            </a:r>
            <a:r>
              <a:rPr lang="fr-FR" sz="1000" dirty="0"/>
              <a:t>.</a:t>
            </a:r>
          </a:p>
          <a:p>
            <a:r>
              <a:rPr lang="fr-FR" sz="1000" dirty="0" err="1"/>
              <a:t>Lipovetsky</a:t>
            </a:r>
            <a:r>
              <a:rPr lang="fr-FR" sz="1000" dirty="0"/>
              <a:t> G. (2013), </a:t>
            </a:r>
            <a:r>
              <a:rPr lang="fr-FR" sz="1000" i="1" dirty="0"/>
              <a:t>L’esthétisation du monde: vivre à l’âge du capitalisme artiste</a:t>
            </a:r>
            <a:r>
              <a:rPr lang="fr-FR" sz="1000" dirty="0"/>
              <a:t>, Paris: Gallimard.</a:t>
            </a:r>
          </a:p>
          <a:p>
            <a:r>
              <a:rPr lang="fr-FR" sz="1000" dirty="0"/>
              <a:t>Michaud Y. (2011), </a:t>
            </a:r>
            <a:r>
              <a:rPr lang="fr-FR" sz="1000" i="1" dirty="0"/>
              <a:t>L’ art à l’état gazeux essai sur le triomphe de l’esthétisme</a:t>
            </a:r>
            <a:r>
              <a:rPr lang="fr-FR" sz="1000" dirty="0"/>
              <a:t>, Paris, A. Fayard.</a:t>
            </a:r>
          </a:p>
          <a:p>
            <a:r>
              <a:rPr lang="fr-FR" sz="1000" dirty="0" err="1"/>
              <a:t>Moureau</a:t>
            </a:r>
            <a:r>
              <a:rPr lang="fr-FR" sz="1000" dirty="0"/>
              <a:t> N. &amp; </a:t>
            </a:r>
            <a:r>
              <a:rPr lang="fr-FR" sz="1000" dirty="0" err="1"/>
              <a:t>Sagot-Duvauroux</a:t>
            </a:r>
            <a:r>
              <a:rPr lang="fr-FR" sz="1000" dirty="0"/>
              <a:t> D. (2010), </a:t>
            </a:r>
            <a:r>
              <a:rPr lang="fr-FR" sz="1000" i="1" dirty="0"/>
              <a:t>Le marché de l’art contemporain</a:t>
            </a:r>
            <a:r>
              <a:rPr lang="fr-FR" sz="1000" dirty="0"/>
              <a:t>, Paris, La Découverte.</a:t>
            </a:r>
          </a:p>
          <a:p>
            <a:r>
              <a:rPr lang="fr-FR" sz="1000" dirty="0"/>
              <a:t>Pélissier N., &amp; Marti, M. (2012), </a:t>
            </a:r>
            <a:r>
              <a:rPr lang="fr-FR" sz="1000" i="1" dirty="0"/>
              <a:t>Le </a:t>
            </a:r>
            <a:r>
              <a:rPr lang="fr-FR" sz="1000" i="1" dirty="0" err="1"/>
              <a:t>storytelling</a:t>
            </a:r>
            <a:r>
              <a:rPr lang="fr-FR" sz="1000" i="1" dirty="0"/>
              <a:t>: succès des histoires, histoire d’un succès</a:t>
            </a:r>
            <a:r>
              <a:rPr lang="fr-FR" sz="1000" dirty="0"/>
              <a:t>, Paris, l’Harmattan.</a:t>
            </a:r>
          </a:p>
          <a:p>
            <a:r>
              <a:rPr lang="fr-FR" sz="1000" dirty="0" err="1"/>
              <a:t>Semprini</a:t>
            </a:r>
            <a:r>
              <a:rPr lang="fr-FR" sz="1000" dirty="0"/>
              <a:t>, A. (1992), </a:t>
            </a:r>
            <a:r>
              <a:rPr lang="fr-FR" sz="1000" i="1" dirty="0"/>
              <a:t>Le Marketing de la marque: approche sémiotique</a:t>
            </a:r>
            <a:r>
              <a:rPr lang="fr-FR" sz="1000" dirty="0"/>
              <a:t>, Paris, Éditions Liaisons.</a:t>
            </a:r>
          </a:p>
          <a:p>
            <a:r>
              <a:rPr lang="fr-FR" sz="1000" dirty="0"/>
              <a:t>Sicard M.-C. (2010), </a:t>
            </a:r>
            <a:r>
              <a:rPr lang="fr-FR" sz="1000" i="1" dirty="0"/>
              <a:t>Luxe, mensonges &amp; marketing</a:t>
            </a:r>
            <a:r>
              <a:rPr lang="fr-FR" sz="1000" dirty="0"/>
              <a:t>, Paris, Pearson Education.</a:t>
            </a:r>
          </a:p>
          <a:p>
            <a:r>
              <a:rPr lang="fr-FR" sz="1000" dirty="0" err="1"/>
              <a:t>Stiegler</a:t>
            </a:r>
            <a:r>
              <a:rPr lang="fr-FR" sz="1000" dirty="0"/>
              <a:t> B. (2006), </a:t>
            </a:r>
            <a:r>
              <a:rPr lang="fr-FR" sz="1000" i="1" dirty="0" err="1"/>
              <a:t>Réenchanter</a:t>
            </a:r>
            <a:r>
              <a:rPr lang="fr-FR" sz="1000" i="1" dirty="0"/>
              <a:t> le monde</a:t>
            </a:r>
            <a:r>
              <a:rPr lang="fr-FR" sz="1000" dirty="0"/>
              <a:t>, Paris, Champs Essais, Flammarion.</a:t>
            </a:r>
          </a:p>
          <a:p>
            <a:r>
              <a:rPr lang="fr-FR" sz="1000" dirty="0"/>
              <a:t>Tobelem J.-M., Rosenberg P., </a:t>
            </a:r>
            <a:r>
              <a:rPr lang="fr-FR" sz="1000" dirty="0" err="1"/>
              <a:t>Deloche</a:t>
            </a:r>
            <a:r>
              <a:rPr lang="fr-FR" sz="1000" dirty="0"/>
              <a:t> B., (2010), </a:t>
            </a:r>
            <a:r>
              <a:rPr lang="fr-FR" sz="1000" i="1" dirty="0"/>
              <a:t>Le nouvel âge des musées les institutions culturelles au défi de la gestion</a:t>
            </a:r>
            <a:r>
              <a:rPr lang="fr-FR" sz="1000" dirty="0"/>
              <a:t>, Paris, A. Colin.</a:t>
            </a:r>
          </a:p>
          <a:p>
            <a:r>
              <a:rPr lang="fr-FR" sz="1000" dirty="0" err="1"/>
              <a:t>Wolton</a:t>
            </a:r>
            <a:r>
              <a:rPr lang="fr-FR" sz="1000" dirty="0"/>
              <a:t> D. (2009), </a:t>
            </a:r>
            <a:r>
              <a:rPr lang="fr-FR" sz="1000" i="1" dirty="0"/>
              <a:t>Informer n’est pas communiquer</a:t>
            </a:r>
            <a:r>
              <a:rPr lang="fr-FR" sz="1000" dirty="0"/>
              <a:t>, Paris, CNRS éditions.</a:t>
            </a:r>
          </a:p>
          <a:p>
            <a:endParaRPr lang="fr-FR" sz="800" dirty="0"/>
          </a:p>
        </p:txBody>
      </p:sp>
      <p:sp>
        <p:nvSpPr>
          <p:cNvPr id="5" name="ZoneTexte 4"/>
          <p:cNvSpPr txBox="1"/>
          <p:nvPr/>
        </p:nvSpPr>
        <p:spPr>
          <a:xfrm>
            <a:off x="7194030" y="787400"/>
            <a:ext cx="1840656" cy="369332"/>
          </a:xfrm>
          <a:prstGeom prst="rect">
            <a:avLst/>
          </a:prstGeom>
          <a:noFill/>
        </p:spPr>
        <p:txBody>
          <a:bodyPr wrap="none" rtlCol="0">
            <a:spAutoFit/>
          </a:bodyPr>
          <a:lstStyle/>
          <a:p>
            <a:r>
              <a:rPr lang="fr-FR" dirty="0" smtClean="0">
                <a:solidFill>
                  <a:srgbClr val="7F7F7F"/>
                </a:solidFill>
                <a:latin typeface="Orbitron"/>
                <a:cs typeface="Orbitron"/>
              </a:rPr>
              <a:t>Bibliographie</a:t>
            </a:r>
            <a:endParaRPr lang="fr-FR" dirty="0">
              <a:solidFill>
                <a:srgbClr val="7F7F7F"/>
              </a:solidFill>
              <a:latin typeface="Orbitron"/>
              <a:cs typeface="Orbitron"/>
            </a:endParaRPr>
          </a:p>
        </p:txBody>
      </p:sp>
    </p:spTree>
    <p:extLst>
      <p:ext uri="{BB962C8B-B14F-4D97-AF65-F5344CB8AC3E}">
        <p14:creationId xmlns:p14="http://schemas.microsoft.com/office/powerpoint/2010/main" val="1642482266"/>
      </p:ext>
    </p:extLst>
  </p:cSld>
  <p:clrMapOvr>
    <a:masterClrMapping/>
  </p:clrMapOvr>
  <mc:AlternateContent xmlns:mc="http://schemas.openxmlformats.org/markup-compatibility/2006" xmlns:p14="http://schemas.microsoft.com/office/powerpoint/2010/main">
    <mc:Choice Requires="p14">
      <p:transition advClick="0">
        <p14:prism/>
      </p:transition>
    </mc:Choice>
    <mc:Fallback xmlns="">
      <p:transition xmlns:p14="http://schemas.microsoft.com/office/powerpoint/2010/main" advClick="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dirty="0" smtClean="0">
                <a:solidFill>
                  <a:schemeClr val="bg1">
                    <a:lumMod val="50000"/>
                  </a:schemeClr>
                </a:solidFill>
                <a:latin typeface="Orbitron"/>
                <a:cs typeface="Orbitron"/>
              </a:rPr>
              <a:t>Art, médias et communication des entreprises</a:t>
            </a:r>
            <a:endParaRPr lang="fr-FR" sz="3600" dirty="0">
              <a:solidFill>
                <a:schemeClr val="bg1">
                  <a:lumMod val="50000"/>
                </a:schemeClr>
              </a:solidFill>
              <a:latin typeface="Orbitron"/>
              <a:cs typeface="Orbitron"/>
            </a:endParaRPr>
          </a:p>
        </p:txBody>
      </p:sp>
      <p:sp>
        <p:nvSpPr>
          <p:cNvPr id="3" name="Sous-titre 2"/>
          <p:cNvSpPr>
            <a:spLocks noGrp="1"/>
          </p:cNvSpPr>
          <p:nvPr>
            <p:ph type="subTitle" idx="1"/>
          </p:nvPr>
        </p:nvSpPr>
        <p:spPr/>
        <p:txBody>
          <a:bodyPr>
            <a:normAutofit fontScale="92500" lnSpcReduction="20000"/>
          </a:bodyPr>
          <a:lstStyle/>
          <a:p>
            <a:r>
              <a:rPr lang="fr-FR" sz="2800" dirty="0" smtClean="0">
                <a:solidFill>
                  <a:schemeClr val="bg1">
                    <a:lumMod val="65000"/>
                  </a:schemeClr>
                </a:solidFill>
                <a:latin typeface="Orbitron"/>
                <a:cs typeface="Orbitron"/>
              </a:rPr>
              <a:t>Arts et Création :</a:t>
            </a:r>
          </a:p>
          <a:p>
            <a:r>
              <a:rPr lang="fr-FR" sz="2800" dirty="0" smtClean="0">
                <a:solidFill>
                  <a:schemeClr val="bg1">
                    <a:lumMod val="65000"/>
                  </a:schemeClr>
                </a:solidFill>
                <a:latin typeface="Orbitron"/>
                <a:cs typeface="Orbitron"/>
              </a:rPr>
              <a:t>Du mécénat </a:t>
            </a:r>
          </a:p>
          <a:p>
            <a:r>
              <a:rPr lang="fr-FR" sz="2800" dirty="0" smtClean="0">
                <a:solidFill>
                  <a:schemeClr val="bg1">
                    <a:lumMod val="65000"/>
                  </a:schemeClr>
                </a:solidFill>
                <a:latin typeface="Orbitron"/>
                <a:cs typeface="Orbitron"/>
              </a:rPr>
              <a:t>Au </a:t>
            </a:r>
          </a:p>
          <a:p>
            <a:r>
              <a:rPr lang="fr-FR" sz="2800" dirty="0" smtClean="0">
                <a:solidFill>
                  <a:schemeClr val="bg1">
                    <a:lumMod val="65000"/>
                  </a:schemeClr>
                </a:solidFill>
                <a:latin typeface="Orbitron"/>
                <a:cs typeface="Orbitron"/>
              </a:rPr>
              <a:t>(m)</a:t>
            </a:r>
            <a:r>
              <a:rPr lang="fr-FR" sz="2800" dirty="0" err="1" smtClean="0">
                <a:solidFill>
                  <a:schemeClr val="bg1">
                    <a:lumMod val="65000"/>
                  </a:schemeClr>
                </a:solidFill>
                <a:latin typeface="Orbitron"/>
                <a:cs typeface="Orbitron"/>
              </a:rPr>
              <a:t>arketing</a:t>
            </a:r>
            <a:endParaRPr lang="fr-FR" sz="2800" dirty="0">
              <a:solidFill>
                <a:schemeClr val="bg1">
                  <a:lumMod val="65000"/>
                </a:schemeClr>
              </a:solidFill>
              <a:latin typeface="Orbitron"/>
              <a:cs typeface="Orbitron"/>
            </a:endParaRPr>
          </a:p>
        </p:txBody>
      </p:sp>
      <p:pic>
        <p:nvPicPr>
          <p:cNvPr id="6" name="Image 5" descr="logo I3M o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38800"/>
            <a:ext cx="1228651" cy="1219200"/>
          </a:xfrm>
          <a:prstGeom prst="rect">
            <a:avLst/>
          </a:prstGeom>
        </p:spPr>
      </p:pic>
      <p:sp>
        <p:nvSpPr>
          <p:cNvPr id="8" name="ZoneTexte 7"/>
          <p:cNvSpPr txBox="1"/>
          <p:nvPr/>
        </p:nvSpPr>
        <p:spPr>
          <a:xfrm>
            <a:off x="6366765" y="6003561"/>
            <a:ext cx="2777235" cy="738664"/>
          </a:xfrm>
          <a:prstGeom prst="rect">
            <a:avLst/>
          </a:prstGeom>
          <a:noFill/>
        </p:spPr>
        <p:txBody>
          <a:bodyPr wrap="none" rtlCol="0">
            <a:spAutoFit/>
          </a:bodyPr>
          <a:lstStyle/>
          <a:p>
            <a:pPr algn="r"/>
            <a:r>
              <a:rPr lang="fr-FR" sz="1400" dirty="0" smtClean="0">
                <a:solidFill>
                  <a:schemeClr val="bg1">
                    <a:lumMod val="50000"/>
                  </a:schemeClr>
                </a:solidFill>
              </a:rPr>
              <a:t>Véronique Pillet</a:t>
            </a:r>
          </a:p>
          <a:p>
            <a:pPr algn="r"/>
            <a:r>
              <a:rPr lang="fr-FR" sz="1400" dirty="0" err="1" smtClean="0">
                <a:solidFill>
                  <a:schemeClr val="bg1">
                    <a:lumMod val="50000"/>
                  </a:schemeClr>
                </a:solidFill>
              </a:rPr>
              <a:t>designer@veroniquepillet.com</a:t>
            </a:r>
            <a:endParaRPr lang="fr-FR" sz="1400" dirty="0" smtClean="0">
              <a:solidFill>
                <a:schemeClr val="bg1">
                  <a:lumMod val="50000"/>
                </a:schemeClr>
              </a:solidFill>
            </a:endParaRPr>
          </a:p>
          <a:p>
            <a:pPr algn="r"/>
            <a:r>
              <a:rPr lang="fr-FR" sz="1400" dirty="0" smtClean="0">
                <a:solidFill>
                  <a:schemeClr val="bg1">
                    <a:lumMod val="50000"/>
                  </a:schemeClr>
                </a:solidFill>
              </a:rPr>
              <a:t>Université de Nice Sophia Antipolis</a:t>
            </a:r>
            <a:endParaRPr lang="fr-FR" sz="1400" dirty="0">
              <a:solidFill>
                <a:schemeClr val="bg1">
                  <a:lumMod val="50000"/>
                </a:schemeClr>
              </a:solidFill>
            </a:endParaRPr>
          </a:p>
        </p:txBody>
      </p:sp>
      <p:sp>
        <p:nvSpPr>
          <p:cNvPr id="10" name="ZoneTexte 9"/>
          <p:cNvSpPr txBox="1"/>
          <p:nvPr/>
        </p:nvSpPr>
        <p:spPr>
          <a:xfrm>
            <a:off x="-3238500" y="-1016000"/>
            <a:ext cx="12867625" cy="646331"/>
          </a:xfrm>
          <a:prstGeom prst="rect">
            <a:avLst/>
          </a:prstGeom>
          <a:noFill/>
        </p:spPr>
        <p:txBody>
          <a:bodyPr wrap="none" rtlCol="0">
            <a:spAutoFit/>
          </a:bodyPr>
          <a:lstStyle/>
          <a:p>
            <a:r>
              <a:rPr lang="fr-FR" dirty="0" smtClean="0">
                <a:solidFill>
                  <a:schemeClr val="bg1">
                    <a:lumMod val="50000"/>
                  </a:schemeClr>
                </a:solidFill>
              </a:rPr>
              <a:t>Penser </a:t>
            </a:r>
            <a:r>
              <a:rPr lang="fr-FR" dirty="0">
                <a:solidFill>
                  <a:schemeClr val="bg1">
                    <a:lumMod val="50000"/>
                  </a:schemeClr>
                </a:solidFill>
              </a:rPr>
              <a:t>les techniques et les technologies : Apports des Sciences de l'Information et de la Communication et perspectives de recherches</a:t>
            </a:r>
          </a:p>
          <a:p>
            <a:endParaRPr lang="fr-FR" dirty="0">
              <a:solidFill>
                <a:schemeClr val="bg1">
                  <a:lumMod val="50000"/>
                </a:schemeClr>
              </a:solidFill>
            </a:endParaRPr>
          </a:p>
        </p:txBody>
      </p:sp>
    </p:spTree>
    <p:extLst>
      <p:ext uri="{BB962C8B-B14F-4D97-AF65-F5344CB8AC3E}">
        <p14:creationId xmlns:p14="http://schemas.microsoft.com/office/powerpoint/2010/main" val="1472190289"/>
      </p:ext>
    </p:extLst>
  </p:cSld>
  <p:clrMapOvr>
    <a:masterClrMapping/>
  </p:clrMapOvr>
  <mc:AlternateContent xmlns:mc="http://schemas.openxmlformats.org/markup-compatibility/2006" xmlns:p14="http://schemas.microsoft.com/office/powerpoint/2010/main">
    <mc:Choice Requires="p14">
      <p:transition advClick="0" advTm="30000">
        <p14:prism/>
      </p:transition>
    </mc:Choice>
    <mc:Fallback xmlns="">
      <p:transition xmlns:p14="http://schemas.microsoft.com/office/powerpoint/2010/main" advClick="0" advTm="30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ascau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7426"/>
            <a:ext cx="4467432" cy="3350574"/>
          </a:xfrm>
          <a:prstGeom prst="rect">
            <a:avLst/>
          </a:prstGeom>
        </p:spPr>
      </p:pic>
      <p:pic>
        <p:nvPicPr>
          <p:cNvPr id="4" name="Image 3" descr="exp__riences_digitales_9309_north_767x49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771" y="500956"/>
            <a:ext cx="3099661" cy="2433575"/>
          </a:xfrm>
          <a:prstGeom prst="rect">
            <a:avLst/>
          </a:prstGeom>
        </p:spPr>
      </p:pic>
      <p:pic>
        <p:nvPicPr>
          <p:cNvPr id="5" name="Image 4" descr="apple-lar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89" y="1112436"/>
            <a:ext cx="1296082" cy="1296082"/>
          </a:xfrm>
          <a:prstGeom prst="rect">
            <a:avLst/>
          </a:prstGeom>
        </p:spPr>
      </p:pic>
      <p:pic>
        <p:nvPicPr>
          <p:cNvPr id="7" name="Image 6" descr="lv fondation.jpg"/>
          <p:cNvPicPr>
            <a:picLocks noChangeAspect="1"/>
          </p:cNvPicPr>
          <p:nvPr/>
        </p:nvPicPr>
        <p:blipFill rotWithShape="1">
          <a:blip r:embed="rId6">
            <a:extLst>
              <a:ext uri="{28A0092B-C50C-407E-A947-70E740481C1C}">
                <a14:useLocalDpi xmlns:a14="http://schemas.microsoft.com/office/drawing/2010/main" val="0"/>
              </a:ext>
            </a:extLst>
          </a:blip>
          <a:srcRect l="3376" t="2348" r="2975" b="2492"/>
          <a:stretch/>
        </p:blipFill>
        <p:spPr>
          <a:xfrm>
            <a:off x="5837197" y="1760477"/>
            <a:ext cx="3306803" cy="5097523"/>
          </a:xfrm>
          <a:prstGeom prst="rect">
            <a:avLst/>
          </a:prstGeom>
        </p:spPr>
      </p:pic>
      <p:sp>
        <p:nvSpPr>
          <p:cNvPr id="8" name="ZoneTexte 7"/>
          <p:cNvSpPr txBox="1"/>
          <p:nvPr/>
        </p:nvSpPr>
        <p:spPr>
          <a:xfrm>
            <a:off x="5734324" y="551255"/>
            <a:ext cx="2770911" cy="646331"/>
          </a:xfrm>
          <a:prstGeom prst="rect">
            <a:avLst/>
          </a:prstGeom>
          <a:noFill/>
        </p:spPr>
        <p:txBody>
          <a:bodyPr wrap="none" rtlCol="0">
            <a:spAutoFit/>
          </a:bodyPr>
          <a:lstStyle/>
          <a:p>
            <a:r>
              <a:rPr lang="fr-FR" dirty="0" smtClean="0">
                <a:solidFill>
                  <a:srgbClr val="7F7F7F"/>
                </a:solidFill>
                <a:latin typeface="Orbitron"/>
                <a:cs typeface="Orbitron"/>
              </a:rPr>
              <a:t>Un esprit d’aventure</a:t>
            </a:r>
          </a:p>
          <a:p>
            <a:r>
              <a:rPr lang="fr-FR" dirty="0" smtClean="0">
                <a:solidFill>
                  <a:srgbClr val="7F7F7F"/>
                </a:solidFill>
                <a:latin typeface="Orbitron"/>
                <a:cs typeface="Orbitron"/>
              </a:rPr>
              <a:t>interdisciplinaire</a:t>
            </a:r>
            <a:endParaRPr lang="fr-FR" dirty="0">
              <a:solidFill>
                <a:srgbClr val="7F7F7F"/>
              </a:solidFill>
              <a:latin typeface="Orbitron"/>
              <a:cs typeface="Orbitron"/>
            </a:endParaRPr>
          </a:p>
        </p:txBody>
      </p:sp>
      <p:sp>
        <p:nvSpPr>
          <p:cNvPr id="6" name="Espace réservé du numéro de diapositive 5"/>
          <p:cNvSpPr>
            <a:spLocks noGrp="1"/>
          </p:cNvSpPr>
          <p:nvPr>
            <p:ph type="sldNum" sz="quarter" idx="12"/>
          </p:nvPr>
        </p:nvSpPr>
        <p:spPr/>
        <p:txBody>
          <a:bodyPr/>
          <a:lstStyle/>
          <a:p>
            <a:fld id="{DB5BB265-F020-0C43-8C6F-25F279E535A9}" type="slidenum">
              <a:rPr lang="fr-FR" smtClean="0"/>
              <a:t>3</a:t>
            </a:fld>
            <a:endParaRPr lang="fr-FR"/>
          </a:p>
        </p:txBody>
      </p:sp>
    </p:spTree>
    <p:extLst>
      <p:ext uri="{BB962C8B-B14F-4D97-AF65-F5344CB8AC3E}">
        <p14:creationId xmlns:p14="http://schemas.microsoft.com/office/powerpoint/2010/main" val="568075775"/>
      </p:ext>
    </p:extLst>
  </p:cSld>
  <p:clrMapOvr>
    <a:masterClrMapping/>
  </p:clrMapOvr>
  <mc:AlternateContent xmlns:mc="http://schemas.openxmlformats.org/markup-compatibility/2006" xmlns:p14="http://schemas.microsoft.com/office/powerpoint/2010/main">
    <mc:Choice Requires="p14">
      <p:transition advClick="0" advTm="45000">
        <p14:prism/>
      </p:transition>
    </mc:Choice>
    <mc:Fallback xmlns="">
      <p:transition xmlns:p14="http://schemas.microsoft.com/office/powerpoint/2010/main" advClick="0" advTm="45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41911" y="842514"/>
            <a:ext cx="3702089" cy="553998"/>
          </a:xfrm>
          <a:prstGeom prst="rect">
            <a:avLst/>
          </a:prstGeom>
          <a:noFill/>
        </p:spPr>
        <p:txBody>
          <a:bodyPr wrap="none" rtlCol="0">
            <a:spAutoFit/>
          </a:bodyPr>
          <a:lstStyle/>
          <a:p>
            <a:r>
              <a:rPr lang="fr-FR" dirty="0" smtClean="0">
                <a:solidFill>
                  <a:srgbClr val="7F7F7F"/>
                </a:solidFill>
                <a:latin typeface="Orbitron"/>
                <a:cs typeface="Orbitron"/>
              </a:rPr>
              <a:t>Passages du non-art à l’art</a:t>
            </a:r>
          </a:p>
          <a:p>
            <a:r>
              <a:rPr lang="fr-FR" sz="1200" dirty="0" smtClean="0">
                <a:solidFill>
                  <a:srgbClr val="7F7F7F"/>
                </a:solidFill>
                <a:latin typeface="Century Gothic"/>
                <a:cs typeface="Century Gothic"/>
              </a:rPr>
              <a:t>(</a:t>
            </a:r>
            <a:r>
              <a:rPr lang="fr-FR" sz="1200" dirty="0" err="1" smtClean="0">
                <a:solidFill>
                  <a:srgbClr val="7F7F7F"/>
                </a:solidFill>
                <a:latin typeface="Century Gothic"/>
                <a:cs typeface="Century Gothic"/>
              </a:rPr>
              <a:t>Heinich</a:t>
            </a:r>
            <a:r>
              <a:rPr lang="fr-FR" sz="1200" dirty="0" smtClean="0">
                <a:solidFill>
                  <a:srgbClr val="7F7F7F"/>
                </a:solidFill>
                <a:latin typeface="Century Gothic"/>
                <a:cs typeface="Century Gothic"/>
              </a:rPr>
              <a:t> et Shapiro 2012)</a:t>
            </a:r>
          </a:p>
        </p:txBody>
      </p:sp>
      <p:pic>
        <p:nvPicPr>
          <p:cNvPr id="4" name="Image 3" descr="bilal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4600"/>
            <a:ext cx="4508500" cy="1803400"/>
          </a:xfrm>
          <a:prstGeom prst="rect">
            <a:avLst/>
          </a:prstGeom>
        </p:spPr>
      </p:pic>
      <p:pic>
        <p:nvPicPr>
          <p:cNvPr id="5" name="Image 4" descr="lentrepont-stieglitz 190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2514"/>
            <a:ext cx="3162300" cy="3886200"/>
          </a:xfrm>
          <a:prstGeom prst="rect">
            <a:avLst/>
          </a:prstGeom>
        </p:spPr>
      </p:pic>
      <p:sp>
        <p:nvSpPr>
          <p:cNvPr id="6" name="ZoneTexte 5"/>
          <p:cNvSpPr txBox="1"/>
          <p:nvPr/>
        </p:nvSpPr>
        <p:spPr>
          <a:xfrm>
            <a:off x="3256025" y="3897717"/>
            <a:ext cx="1224314" cy="738664"/>
          </a:xfrm>
          <a:prstGeom prst="rect">
            <a:avLst/>
          </a:prstGeom>
          <a:noFill/>
        </p:spPr>
        <p:txBody>
          <a:bodyPr wrap="none" rtlCol="0">
            <a:spAutoFit/>
          </a:bodyPr>
          <a:lstStyle/>
          <a:p>
            <a:r>
              <a:rPr lang="fr-FR" sz="1200" dirty="0" smtClean="0">
                <a:solidFill>
                  <a:srgbClr val="7F7F7F"/>
                </a:solidFill>
                <a:latin typeface="Century Gothic"/>
                <a:cs typeface="Century Gothic"/>
              </a:rPr>
              <a:t>L’entrepont</a:t>
            </a:r>
          </a:p>
          <a:p>
            <a:r>
              <a:rPr lang="fr-FR" sz="1200" dirty="0" smtClean="0">
                <a:solidFill>
                  <a:srgbClr val="7F7F7F"/>
                </a:solidFill>
                <a:latin typeface="Century Gothic"/>
                <a:cs typeface="Century Gothic"/>
              </a:rPr>
              <a:t>Stieglitz (1907)</a:t>
            </a:r>
          </a:p>
          <a:p>
            <a:endParaRPr lang="fr-FR" dirty="0">
              <a:solidFill>
                <a:srgbClr val="7F7F7F"/>
              </a:solidFill>
            </a:endParaRPr>
          </a:p>
        </p:txBody>
      </p:sp>
      <p:sp>
        <p:nvSpPr>
          <p:cNvPr id="7" name="Espace réservé du numéro de diapositive 6"/>
          <p:cNvSpPr>
            <a:spLocks noGrp="1"/>
          </p:cNvSpPr>
          <p:nvPr>
            <p:ph type="sldNum" sz="quarter" idx="12"/>
          </p:nvPr>
        </p:nvSpPr>
        <p:spPr/>
        <p:txBody>
          <a:bodyPr/>
          <a:lstStyle/>
          <a:p>
            <a:fld id="{DB5BB265-F020-0C43-8C6F-25F279E535A9}" type="slidenum">
              <a:rPr lang="fr-FR" smtClean="0">
                <a:solidFill>
                  <a:srgbClr val="7F7F7F"/>
                </a:solidFill>
              </a:rPr>
              <a:t>4</a:t>
            </a:fld>
            <a:endParaRPr lang="fr-FR">
              <a:solidFill>
                <a:srgbClr val="7F7F7F"/>
              </a:solidFill>
            </a:endParaRPr>
          </a:p>
        </p:txBody>
      </p:sp>
    </p:spTree>
    <p:extLst>
      <p:ext uri="{BB962C8B-B14F-4D97-AF65-F5344CB8AC3E}">
        <p14:creationId xmlns:p14="http://schemas.microsoft.com/office/powerpoint/2010/main" val="73384742"/>
      </p:ext>
    </p:extLst>
  </p:cSld>
  <p:clrMapOvr>
    <a:masterClrMapping/>
  </p:clrMapOvr>
  <mc:AlternateContent xmlns:mc="http://schemas.openxmlformats.org/markup-compatibility/2006" xmlns:p14="http://schemas.microsoft.com/office/powerpoint/2010/main">
    <mc:Choice Requires="p14">
      <p:transition advTm="60000">
        <p14:prism/>
      </p:transition>
    </mc:Choice>
    <mc:Fallback xmlns="">
      <p:transition xmlns:p14="http://schemas.microsoft.com/office/powerpoint/2010/main" advTm="6000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on-ara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20" y="1833362"/>
            <a:ext cx="3492500" cy="2324100"/>
          </a:xfrm>
          <a:prstGeom prst="rect">
            <a:avLst/>
          </a:prstGeom>
        </p:spPr>
      </p:pic>
      <p:pic>
        <p:nvPicPr>
          <p:cNvPr id="3" name="Image 2" descr="ron-arad-vog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20" y="4394200"/>
            <a:ext cx="3302000" cy="2463800"/>
          </a:xfrm>
          <a:prstGeom prst="rect">
            <a:avLst/>
          </a:prstGeom>
        </p:spPr>
      </p:pic>
      <p:sp>
        <p:nvSpPr>
          <p:cNvPr id="4" name="ZoneTexte 3"/>
          <p:cNvSpPr txBox="1"/>
          <p:nvPr/>
        </p:nvSpPr>
        <p:spPr>
          <a:xfrm>
            <a:off x="4392779" y="650287"/>
            <a:ext cx="4751221" cy="923330"/>
          </a:xfrm>
          <a:prstGeom prst="rect">
            <a:avLst/>
          </a:prstGeom>
          <a:noFill/>
        </p:spPr>
        <p:txBody>
          <a:bodyPr wrap="none" rtlCol="0">
            <a:spAutoFit/>
          </a:bodyPr>
          <a:lstStyle/>
          <a:p>
            <a:r>
              <a:rPr lang="fr-FR" dirty="0" smtClean="0">
                <a:solidFill>
                  <a:srgbClr val="7F7F7F"/>
                </a:solidFill>
                <a:latin typeface="Orbitron"/>
                <a:cs typeface="Orbitron"/>
              </a:rPr>
              <a:t>Une esthétisation organisée au sein</a:t>
            </a:r>
          </a:p>
          <a:p>
            <a:r>
              <a:rPr lang="fr-FR" dirty="0" smtClean="0">
                <a:solidFill>
                  <a:srgbClr val="7F7F7F"/>
                </a:solidFill>
                <a:latin typeface="Orbitron"/>
                <a:cs typeface="Orbitron"/>
              </a:rPr>
              <a:t>De dispositifs communicationnels</a:t>
            </a:r>
          </a:p>
          <a:p>
            <a:endParaRPr lang="fr-FR" dirty="0">
              <a:solidFill>
                <a:srgbClr val="7F7F7F"/>
              </a:solidFill>
            </a:endParaRPr>
          </a:p>
        </p:txBody>
      </p:sp>
      <p:sp>
        <p:nvSpPr>
          <p:cNvPr id="5" name="ZoneTexte 4"/>
          <p:cNvSpPr txBox="1"/>
          <p:nvPr/>
        </p:nvSpPr>
        <p:spPr>
          <a:xfrm>
            <a:off x="4392779" y="2972642"/>
            <a:ext cx="1633004" cy="461665"/>
          </a:xfrm>
          <a:prstGeom prst="rect">
            <a:avLst/>
          </a:prstGeom>
          <a:noFill/>
        </p:spPr>
        <p:txBody>
          <a:bodyPr wrap="none" rtlCol="0">
            <a:spAutoFit/>
          </a:bodyPr>
          <a:lstStyle/>
          <a:p>
            <a:r>
              <a:rPr lang="fr-FR" sz="1200" dirty="0" smtClean="0">
                <a:solidFill>
                  <a:srgbClr val="7F7F7F"/>
                </a:solidFill>
                <a:latin typeface="Century Gothic"/>
                <a:cs typeface="Century Gothic"/>
              </a:rPr>
              <a:t>Siège pièce unique</a:t>
            </a:r>
          </a:p>
          <a:p>
            <a:r>
              <a:rPr lang="fr-FR" sz="1200" dirty="0" smtClean="0">
                <a:solidFill>
                  <a:srgbClr val="7F7F7F"/>
                </a:solidFill>
                <a:latin typeface="Century Gothic"/>
                <a:cs typeface="Century Gothic"/>
              </a:rPr>
              <a:t>Ron Arad 2009</a:t>
            </a:r>
            <a:endParaRPr lang="fr-FR" sz="1200" dirty="0">
              <a:solidFill>
                <a:srgbClr val="7F7F7F"/>
              </a:solidFill>
              <a:latin typeface="Century Gothic"/>
              <a:cs typeface="Century Gothic"/>
            </a:endParaRPr>
          </a:p>
        </p:txBody>
      </p:sp>
      <p:sp>
        <p:nvSpPr>
          <p:cNvPr id="6" name="ZoneTexte 5"/>
          <p:cNvSpPr txBox="1"/>
          <p:nvPr/>
        </p:nvSpPr>
        <p:spPr>
          <a:xfrm>
            <a:off x="4392779" y="4920732"/>
            <a:ext cx="2200918" cy="646331"/>
          </a:xfrm>
          <a:prstGeom prst="rect">
            <a:avLst/>
          </a:prstGeom>
          <a:noFill/>
        </p:spPr>
        <p:txBody>
          <a:bodyPr wrap="none" rtlCol="0">
            <a:spAutoFit/>
          </a:bodyPr>
          <a:lstStyle/>
          <a:p>
            <a:r>
              <a:rPr lang="fr-FR" sz="1200" dirty="0" smtClean="0">
                <a:solidFill>
                  <a:srgbClr val="7F7F7F"/>
                </a:solidFill>
                <a:latin typeface="Century Gothic"/>
                <a:cs typeface="Century Gothic"/>
              </a:rPr>
              <a:t>Publicité dans Vogue </a:t>
            </a:r>
          </a:p>
          <a:p>
            <a:r>
              <a:rPr lang="fr-FR" sz="1200" dirty="0" smtClean="0">
                <a:solidFill>
                  <a:srgbClr val="7F7F7F"/>
                </a:solidFill>
                <a:latin typeface="Century Gothic"/>
                <a:cs typeface="Century Gothic"/>
              </a:rPr>
              <a:t>Pour des lunettes dessinées</a:t>
            </a:r>
          </a:p>
          <a:p>
            <a:r>
              <a:rPr lang="fr-FR" sz="1200" dirty="0" smtClean="0">
                <a:solidFill>
                  <a:srgbClr val="7F7F7F"/>
                </a:solidFill>
                <a:latin typeface="Century Gothic"/>
                <a:cs typeface="Century Gothic"/>
              </a:rPr>
              <a:t>Par Ron Arad</a:t>
            </a:r>
            <a:endParaRPr lang="fr-FR" sz="1200" dirty="0">
              <a:solidFill>
                <a:srgbClr val="7F7F7F"/>
              </a:solidFill>
              <a:latin typeface="Century Gothic"/>
              <a:cs typeface="Century Gothic"/>
            </a:endParaRPr>
          </a:p>
        </p:txBody>
      </p:sp>
      <p:sp>
        <p:nvSpPr>
          <p:cNvPr id="8" name="Espace réservé du numéro de diapositive 7"/>
          <p:cNvSpPr>
            <a:spLocks noGrp="1"/>
          </p:cNvSpPr>
          <p:nvPr>
            <p:ph type="sldNum" sz="quarter" idx="12"/>
          </p:nvPr>
        </p:nvSpPr>
        <p:spPr/>
        <p:txBody>
          <a:bodyPr/>
          <a:lstStyle/>
          <a:p>
            <a:fld id="{DB5BB265-F020-0C43-8C6F-25F279E535A9}" type="slidenum">
              <a:rPr lang="fr-FR" smtClean="0">
                <a:solidFill>
                  <a:srgbClr val="7F7F7F"/>
                </a:solidFill>
              </a:rPr>
              <a:t>5</a:t>
            </a:fld>
            <a:endParaRPr lang="fr-FR">
              <a:solidFill>
                <a:srgbClr val="7F7F7F"/>
              </a:solidFill>
            </a:endParaRPr>
          </a:p>
        </p:txBody>
      </p:sp>
    </p:spTree>
    <p:extLst>
      <p:ext uri="{BB962C8B-B14F-4D97-AF65-F5344CB8AC3E}">
        <p14:creationId xmlns:p14="http://schemas.microsoft.com/office/powerpoint/2010/main" val="3752105511"/>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p:extLst>
              <p:ext uri="{D42A27DB-BD31-4B8C-83A1-F6EECF244321}">
                <p14:modId xmlns:p14="http://schemas.microsoft.com/office/powerpoint/2010/main" val="1737719678"/>
              </p:ext>
            </p:extLst>
          </p:nvPr>
        </p:nvGraphicFramePr>
        <p:xfrm>
          <a:off x="6028693" y="2861961"/>
          <a:ext cx="2456904" cy="3175000"/>
        </p:xfrm>
        <a:graphic>
          <a:graphicData uri="http://schemas.openxmlformats.org/presentationml/2006/ole">
            <mc:AlternateContent xmlns:mc="http://schemas.openxmlformats.org/markup-compatibility/2006">
              <mc:Choice xmlns:v="urn:schemas-microsoft-com:vml" Requires="v">
                <p:oleObj spid="_x0000_s1064" name="Document" r:id="rId5" imgW="6781800" imgH="8763000" progId="Word.Document.12">
                  <p:embed/>
                </p:oleObj>
              </mc:Choice>
              <mc:Fallback>
                <p:oleObj name="Document" r:id="rId5" imgW="6781800" imgH="8763000" progId="Word.Document.12">
                  <p:embed/>
                  <p:pic>
                    <p:nvPicPr>
                      <p:cNvPr id="0" name=""/>
                      <p:cNvPicPr/>
                      <p:nvPr/>
                    </p:nvPicPr>
                    <p:blipFill>
                      <a:blip r:embed="rId6"/>
                      <a:stretch>
                        <a:fillRect/>
                      </a:stretch>
                    </p:blipFill>
                    <p:spPr>
                      <a:xfrm>
                        <a:off x="6028693" y="2861961"/>
                        <a:ext cx="2456904" cy="3175000"/>
                      </a:xfrm>
                      <a:prstGeom prst="rect">
                        <a:avLst/>
                      </a:prstGeom>
                    </p:spPr>
                  </p:pic>
                </p:oleObj>
              </mc:Fallback>
            </mc:AlternateContent>
          </a:graphicData>
        </a:graphic>
      </p:graphicFrame>
      <p:sp>
        <p:nvSpPr>
          <p:cNvPr id="8" name="ZoneTexte 7"/>
          <p:cNvSpPr txBox="1"/>
          <p:nvPr/>
        </p:nvSpPr>
        <p:spPr>
          <a:xfrm>
            <a:off x="6028693" y="6075144"/>
            <a:ext cx="2732915" cy="646331"/>
          </a:xfrm>
          <a:prstGeom prst="rect">
            <a:avLst/>
          </a:prstGeom>
          <a:noFill/>
        </p:spPr>
        <p:txBody>
          <a:bodyPr wrap="none" rtlCol="0">
            <a:spAutoFit/>
          </a:bodyPr>
          <a:lstStyle/>
          <a:p>
            <a:r>
              <a:rPr lang="fr-FR" sz="1200" dirty="0" smtClean="0">
                <a:solidFill>
                  <a:srgbClr val="7F7F7F"/>
                </a:solidFill>
                <a:latin typeface="Century Gothic"/>
                <a:cs typeface="Century Gothic"/>
              </a:rPr>
              <a:t>Extrait de la page </a:t>
            </a:r>
            <a:r>
              <a:rPr lang="fr-FR" sz="1200" b="1" dirty="0" smtClean="0">
                <a:solidFill>
                  <a:srgbClr val="7F7F7F"/>
                </a:solidFill>
                <a:latin typeface="Century Gothic"/>
                <a:cs typeface="Century Gothic"/>
              </a:rPr>
              <a:t>Économie</a:t>
            </a:r>
            <a:r>
              <a:rPr lang="fr-FR" sz="1200" dirty="0" smtClean="0">
                <a:solidFill>
                  <a:srgbClr val="7F7F7F"/>
                </a:solidFill>
                <a:latin typeface="Century Gothic"/>
                <a:cs typeface="Century Gothic"/>
              </a:rPr>
              <a:t> </a:t>
            </a:r>
          </a:p>
          <a:p>
            <a:r>
              <a:rPr lang="fr-FR" sz="1200" dirty="0" smtClean="0">
                <a:solidFill>
                  <a:srgbClr val="7F7F7F"/>
                </a:solidFill>
                <a:latin typeface="Century Gothic"/>
                <a:cs typeface="Century Gothic"/>
              </a:rPr>
              <a:t>du </a:t>
            </a:r>
            <a:r>
              <a:rPr lang="fr-FR" sz="1200" dirty="0" err="1" smtClean="0">
                <a:solidFill>
                  <a:srgbClr val="7F7F7F"/>
                </a:solidFill>
                <a:latin typeface="Century Gothic"/>
                <a:cs typeface="Century Gothic"/>
              </a:rPr>
              <a:t>Monde.fr</a:t>
            </a:r>
            <a:endParaRPr lang="fr-FR" sz="1200" dirty="0" smtClean="0">
              <a:solidFill>
                <a:srgbClr val="7F7F7F"/>
              </a:solidFill>
              <a:latin typeface="Century Gothic"/>
              <a:cs typeface="Century Gothic"/>
            </a:endParaRPr>
          </a:p>
          <a:p>
            <a:r>
              <a:rPr lang="fr-FR" sz="1200" dirty="0" smtClean="0">
                <a:solidFill>
                  <a:srgbClr val="7F7F7F"/>
                </a:solidFill>
                <a:latin typeface="Century Gothic"/>
                <a:cs typeface="Century Gothic"/>
              </a:rPr>
              <a:t>Édition « abonné »  du 3 mars 2104 </a:t>
            </a:r>
          </a:p>
        </p:txBody>
      </p:sp>
      <p:pic>
        <p:nvPicPr>
          <p:cNvPr id="9" name="Image 8" descr="lemondef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693" y="2274163"/>
            <a:ext cx="1763394" cy="587798"/>
          </a:xfrm>
          <a:prstGeom prst="rect">
            <a:avLst/>
          </a:prstGeom>
        </p:spPr>
      </p:pic>
      <p:sp>
        <p:nvSpPr>
          <p:cNvPr id="11" name="ZoneTexte 10"/>
          <p:cNvSpPr txBox="1"/>
          <p:nvPr/>
        </p:nvSpPr>
        <p:spPr>
          <a:xfrm>
            <a:off x="6028693" y="519836"/>
            <a:ext cx="3115307" cy="1754327"/>
          </a:xfrm>
          <a:prstGeom prst="rect">
            <a:avLst/>
          </a:prstGeom>
          <a:noFill/>
        </p:spPr>
        <p:txBody>
          <a:bodyPr wrap="square" rtlCol="0">
            <a:spAutoFit/>
          </a:bodyPr>
          <a:lstStyle/>
          <a:p>
            <a:r>
              <a:rPr lang="fr-FR" dirty="0" smtClean="0">
                <a:solidFill>
                  <a:srgbClr val="7F7F7F"/>
                </a:solidFill>
                <a:latin typeface="Orbitron"/>
                <a:cs typeface="Orbitron"/>
              </a:rPr>
              <a:t>Artification de pratiques marketing </a:t>
            </a:r>
          </a:p>
          <a:p>
            <a:r>
              <a:rPr lang="fr-FR" dirty="0" smtClean="0">
                <a:solidFill>
                  <a:srgbClr val="7F7F7F"/>
                </a:solidFill>
                <a:latin typeface="Orbitron"/>
                <a:cs typeface="Orbitron"/>
              </a:rPr>
              <a:t>et </a:t>
            </a:r>
          </a:p>
          <a:p>
            <a:r>
              <a:rPr lang="fr-FR" dirty="0" smtClean="0">
                <a:solidFill>
                  <a:srgbClr val="7F7F7F"/>
                </a:solidFill>
                <a:latin typeface="Orbitron"/>
                <a:cs typeface="Orbitron"/>
              </a:rPr>
              <a:t>Marchandisation de pratiques artistiques</a:t>
            </a:r>
          </a:p>
          <a:p>
            <a:endParaRPr lang="fr-FR" dirty="0">
              <a:solidFill>
                <a:srgbClr val="7F7F7F"/>
              </a:solidFill>
              <a:latin typeface="Orbitron"/>
              <a:cs typeface="Orbitron"/>
            </a:endParaRPr>
          </a:p>
        </p:txBody>
      </p:sp>
      <p:pic>
        <p:nvPicPr>
          <p:cNvPr id="12" name="Image 11" descr="monop tomat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86769"/>
            <a:ext cx="1920013" cy="2822938"/>
          </a:xfrm>
          <a:prstGeom prst="rect">
            <a:avLst/>
          </a:prstGeom>
        </p:spPr>
      </p:pic>
      <p:pic>
        <p:nvPicPr>
          <p:cNvPr id="13" name="Image 12" descr="louis-vuitton-stephen-sprouse-scarf-de-2716181.jpg"/>
          <p:cNvPicPr>
            <a:picLocks noChangeAspect="1"/>
          </p:cNvPicPr>
          <p:nvPr/>
        </p:nvPicPr>
        <p:blipFill rotWithShape="1">
          <a:blip r:embed="rId9">
            <a:extLst>
              <a:ext uri="{28A0092B-C50C-407E-A947-70E740481C1C}">
                <a14:useLocalDpi xmlns:a14="http://schemas.microsoft.com/office/drawing/2010/main" val="0"/>
              </a:ext>
            </a:extLst>
          </a:blip>
          <a:srcRect l="5367" t="12679" r="8670" b="13046"/>
          <a:stretch/>
        </p:blipFill>
        <p:spPr>
          <a:xfrm>
            <a:off x="0" y="4250267"/>
            <a:ext cx="2401773" cy="2651758"/>
          </a:xfrm>
          <a:prstGeom prst="rect">
            <a:avLst/>
          </a:prstGeom>
        </p:spPr>
      </p:pic>
      <p:sp>
        <p:nvSpPr>
          <p:cNvPr id="3" name="ZoneTexte 2"/>
          <p:cNvSpPr txBox="1"/>
          <p:nvPr/>
        </p:nvSpPr>
        <p:spPr>
          <a:xfrm>
            <a:off x="2644018" y="3232936"/>
            <a:ext cx="1479892" cy="246221"/>
          </a:xfrm>
          <a:prstGeom prst="rect">
            <a:avLst/>
          </a:prstGeom>
          <a:noFill/>
        </p:spPr>
        <p:txBody>
          <a:bodyPr wrap="none" rtlCol="0">
            <a:spAutoFit/>
          </a:bodyPr>
          <a:lstStyle/>
          <a:p>
            <a:r>
              <a:rPr lang="fr-FR" sz="1000" dirty="0" smtClean="0">
                <a:latin typeface="Century Gothic"/>
                <a:cs typeface="Century Gothic"/>
              </a:rPr>
              <a:t>Packaging Monoprix</a:t>
            </a:r>
            <a:endParaRPr lang="fr-FR" sz="1000" dirty="0">
              <a:latin typeface="Century Gothic"/>
              <a:cs typeface="Century Gothic"/>
            </a:endParaRPr>
          </a:p>
        </p:txBody>
      </p:sp>
      <p:sp>
        <p:nvSpPr>
          <p:cNvPr id="4" name="ZoneTexte 3"/>
          <p:cNvSpPr txBox="1"/>
          <p:nvPr/>
        </p:nvSpPr>
        <p:spPr>
          <a:xfrm>
            <a:off x="2644018" y="6119000"/>
            <a:ext cx="2443397" cy="246221"/>
          </a:xfrm>
          <a:prstGeom prst="rect">
            <a:avLst/>
          </a:prstGeom>
          <a:noFill/>
        </p:spPr>
        <p:txBody>
          <a:bodyPr wrap="none" rtlCol="0">
            <a:spAutoFit/>
          </a:bodyPr>
          <a:lstStyle/>
          <a:p>
            <a:r>
              <a:rPr lang="fr-FR" sz="1000" dirty="0" smtClean="0">
                <a:latin typeface="Century Gothic"/>
                <a:cs typeface="Century Gothic"/>
              </a:rPr>
              <a:t>Foulard Vuitton par Stephen </a:t>
            </a:r>
            <a:r>
              <a:rPr lang="fr-FR" sz="1000" dirty="0" err="1" smtClean="0">
                <a:latin typeface="Century Gothic"/>
                <a:cs typeface="Century Gothic"/>
              </a:rPr>
              <a:t>Sprouse</a:t>
            </a:r>
            <a:endParaRPr lang="fr-FR" sz="1000" dirty="0">
              <a:latin typeface="Century Gothic"/>
              <a:cs typeface="Century Gothic"/>
            </a:endParaRPr>
          </a:p>
        </p:txBody>
      </p:sp>
      <p:sp>
        <p:nvSpPr>
          <p:cNvPr id="6" name="Espace réservé du numéro de diapositive 5"/>
          <p:cNvSpPr>
            <a:spLocks noGrp="1"/>
          </p:cNvSpPr>
          <p:nvPr>
            <p:ph type="sldNum" sz="quarter" idx="12"/>
          </p:nvPr>
        </p:nvSpPr>
        <p:spPr/>
        <p:txBody>
          <a:bodyPr/>
          <a:lstStyle/>
          <a:p>
            <a:fld id="{DB5BB265-F020-0C43-8C6F-25F279E535A9}" type="slidenum">
              <a:rPr lang="fr-FR" smtClean="0"/>
              <a:t>6</a:t>
            </a:fld>
            <a:endParaRPr lang="fr-FR" dirty="0"/>
          </a:p>
        </p:txBody>
      </p:sp>
    </p:spTree>
    <p:extLst>
      <p:ext uri="{BB962C8B-B14F-4D97-AF65-F5344CB8AC3E}">
        <p14:creationId xmlns:p14="http://schemas.microsoft.com/office/powerpoint/2010/main" val="3567976056"/>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errier jouet-émilegal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0759"/>
            <a:ext cx="989480" cy="1319306"/>
          </a:xfrm>
          <a:prstGeom prst="rect">
            <a:avLst/>
          </a:prstGeom>
        </p:spPr>
      </p:pic>
      <p:pic>
        <p:nvPicPr>
          <p:cNvPr id="3" name="Image 2" descr="lost_time-108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63900"/>
            <a:ext cx="5387302" cy="3594100"/>
          </a:xfrm>
          <a:prstGeom prst="rect">
            <a:avLst/>
          </a:prstGeom>
        </p:spPr>
      </p:pic>
      <p:sp>
        <p:nvSpPr>
          <p:cNvPr id="4" name="ZoneTexte 3"/>
          <p:cNvSpPr txBox="1"/>
          <p:nvPr/>
        </p:nvSpPr>
        <p:spPr>
          <a:xfrm>
            <a:off x="6577442" y="1398235"/>
            <a:ext cx="2609098" cy="1200329"/>
          </a:xfrm>
          <a:prstGeom prst="rect">
            <a:avLst/>
          </a:prstGeom>
          <a:noFill/>
        </p:spPr>
        <p:txBody>
          <a:bodyPr wrap="none" rtlCol="0">
            <a:spAutoFit/>
          </a:bodyPr>
          <a:lstStyle/>
          <a:p>
            <a:r>
              <a:rPr lang="fr-FR" dirty="0" smtClean="0">
                <a:solidFill>
                  <a:srgbClr val="7F7F7F"/>
                </a:solidFill>
                <a:latin typeface="Orbitron"/>
                <a:cs typeface="Orbitron"/>
              </a:rPr>
              <a:t>Mécénat </a:t>
            </a:r>
          </a:p>
          <a:p>
            <a:r>
              <a:rPr lang="fr-FR" dirty="0" smtClean="0">
                <a:solidFill>
                  <a:srgbClr val="7F7F7F"/>
                </a:solidFill>
                <a:latin typeface="Orbitron"/>
                <a:cs typeface="Orbitron"/>
              </a:rPr>
              <a:t>et </a:t>
            </a:r>
          </a:p>
          <a:p>
            <a:r>
              <a:rPr lang="fr-FR" dirty="0" smtClean="0">
                <a:solidFill>
                  <a:srgbClr val="7F7F7F"/>
                </a:solidFill>
                <a:latin typeface="Orbitron"/>
                <a:cs typeface="Orbitron"/>
              </a:rPr>
              <a:t>relations publiques</a:t>
            </a:r>
          </a:p>
          <a:p>
            <a:r>
              <a:rPr lang="fr-FR" dirty="0" err="1" smtClean="0">
                <a:solidFill>
                  <a:srgbClr val="7F7F7F"/>
                </a:solidFill>
                <a:latin typeface="Orbitron"/>
                <a:cs typeface="Orbitron"/>
              </a:rPr>
              <a:t>Perriet-Jouët</a:t>
            </a:r>
            <a:r>
              <a:rPr lang="fr-FR" dirty="0" smtClean="0">
                <a:solidFill>
                  <a:srgbClr val="7F7F7F"/>
                </a:solidFill>
                <a:latin typeface="Orbitron"/>
                <a:cs typeface="Orbitron"/>
              </a:rPr>
              <a:t> </a:t>
            </a:r>
            <a:endParaRPr lang="fr-FR" dirty="0">
              <a:solidFill>
                <a:srgbClr val="7F7F7F"/>
              </a:solidFill>
              <a:latin typeface="Orbitron"/>
              <a:cs typeface="Orbitron"/>
            </a:endParaRPr>
          </a:p>
        </p:txBody>
      </p:sp>
      <p:sp>
        <p:nvSpPr>
          <p:cNvPr id="5" name="ZoneTexte 4"/>
          <p:cNvSpPr txBox="1"/>
          <p:nvPr/>
        </p:nvSpPr>
        <p:spPr>
          <a:xfrm>
            <a:off x="1422400" y="1998400"/>
            <a:ext cx="1541646" cy="400110"/>
          </a:xfrm>
          <a:prstGeom prst="rect">
            <a:avLst/>
          </a:prstGeom>
          <a:noFill/>
        </p:spPr>
        <p:txBody>
          <a:bodyPr wrap="none" rtlCol="0">
            <a:spAutoFit/>
          </a:bodyPr>
          <a:lstStyle/>
          <a:p>
            <a:r>
              <a:rPr lang="fr-FR" sz="1000" dirty="0" smtClean="0">
                <a:solidFill>
                  <a:srgbClr val="7F7F7F"/>
                </a:solidFill>
                <a:latin typeface="Century Gothic"/>
                <a:cs typeface="Century Gothic"/>
              </a:rPr>
              <a:t>Bouteille dessinée </a:t>
            </a:r>
          </a:p>
          <a:p>
            <a:r>
              <a:rPr lang="fr-FR" sz="1000" dirty="0" smtClean="0">
                <a:solidFill>
                  <a:srgbClr val="7F7F7F"/>
                </a:solidFill>
                <a:latin typeface="Century Gothic"/>
                <a:cs typeface="Century Gothic"/>
              </a:rPr>
              <a:t>par Émile Gallé (1902)</a:t>
            </a:r>
            <a:endParaRPr lang="fr-FR" sz="1000" dirty="0">
              <a:solidFill>
                <a:srgbClr val="7F7F7F"/>
              </a:solidFill>
              <a:latin typeface="Century Gothic"/>
              <a:cs typeface="Century Gothic"/>
            </a:endParaRPr>
          </a:p>
        </p:txBody>
      </p:sp>
      <p:sp>
        <p:nvSpPr>
          <p:cNvPr id="6" name="ZoneTexte 5"/>
          <p:cNvSpPr txBox="1"/>
          <p:nvPr/>
        </p:nvSpPr>
        <p:spPr>
          <a:xfrm>
            <a:off x="6619982" y="5054600"/>
            <a:ext cx="2566558" cy="1354217"/>
          </a:xfrm>
          <a:prstGeom prst="rect">
            <a:avLst/>
          </a:prstGeom>
          <a:noFill/>
        </p:spPr>
        <p:txBody>
          <a:bodyPr wrap="square" rtlCol="0">
            <a:spAutoFit/>
          </a:bodyPr>
          <a:lstStyle/>
          <a:p>
            <a:endParaRPr lang="fr-FR" sz="1200" dirty="0" smtClean="0">
              <a:solidFill>
                <a:srgbClr val="7F7F7F"/>
              </a:solidFill>
            </a:endParaRPr>
          </a:p>
          <a:p>
            <a:r>
              <a:rPr lang="fr-FR" sz="1000" dirty="0" smtClean="0">
                <a:solidFill>
                  <a:srgbClr val="7F7F7F"/>
                </a:solidFill>
                <a:latin typeface="Century Gothic"/>
                <a:cs typeface="Century Gothic"/>
              </a:rPr>
              <a:t>Sponsor de Design Miami</a:t>
            </a:r>
          </a:p>
          <a:p>
            <a:r>
              <a:rPr lang="fr-FR" sz="1000" dirty="0" smtClean="0">
                <a:solidFill>
                  <a:srgbClr val="7F7F7F"/>
                </a:solidFill>
                <a:latin typeface="Century Gothic"/>
                <a:cs typeface="Century Gothic"/>
              </a:rPr>
              <a:t>Et de l’installation </a:t>
            </a:r>
            <a:r>
              <a:rPr lang="fr-FR" sz="1000" i="1" dirty="0" err="1" smtClean="0">
                <a:solidFill>
                  <a:srgbClr val="7F7F7F"/>
                </a:solidFill>
                <a:latin typeface="Century Gothic"/>
                <a:cs typeface="Century Gothic"/>
              </a:rPr>
              <a:t>Lost</a:t>
            </a:r>
            <a:r>
              <a:rPr lang="fr-FR" sz="1000" i="1" dirty="0" smtClean="0">
                <a:solidFill>
                  <a:srgbClr val="7F7F7F"/>
                </a:solidFill>
                <a:latin typeface="Century Gothic"/>
                <a:cs typeface="Century Gothic"/>
              </a:rPr>
              <a:t> Time</a:t>
            </a:r>
          </a:p>
          <a:p>
            <a:r>
              <a:rPr lang="fr-FR" sz="1000" dirty="0" smtClean="0">
                <a:solidFill>
                  <a:srgbClr val="7F7F7F"/>
                </a:solidFill>
                <a:latin typeface="Century Gothic"/>
                <a:cs typeface="Century Gothic"/>
              </a:rPr>
              <a:t>Du studio </a:t>
            </a:r>
            <a:r>
              <a:rPr lang="fr-FR" sz="1000" dirty="0" err="1" smtClean="0">
                <a:solidFill>
                  <a:srgbClr val="7F7F7F"/>
                </a:solidFill>
                <a:latin typeface="Century Gothic"/>
                <a:cs typeface="Century Gothic"/>
              </a:rPr>
              <a:t>Glithero</a:t>
            </a:r>
            <a:r>
              <a:rPr lang="fr-FR" sz="1000" dirty="0" smtClean="0">
                <a:solidFill>
                  <a:srgbClr val="7F7F7F"/>
                </a:solidFill>
                <a:latin typeface="Century Gothic"/>
                <a:cs typeface="Century Gothic"/>
              </a:rPr>
              <a:t> (Simpson/Van </a:t>
            </a:r>
            <a:r>
              <a:rPr lang="fr-FR" sz="1000" dirty="0" err="1" smtClean="0">
                <a:solidFill>
                  <a:srgbClr val="7F7F7F"/>
                </a:solidFill>
                <a:latin typeface="Century Gothic"/>
                <a:cs typeface="Century Gothic"/>
              </a:rPr>
              <a:t>Gameren</a:t>
            </a:r>
            <a:r>
              <a:rPr lang="fr-FR" sz="1000" dirty="0" smtClean="0">
                <a:solidFill>
                  <a:srgbClr val="7F7F7F"/>
                </a:solidFill>
                <a:latin typeface="Century Gothic"/>
                <a:cs typeface="Century Gothic"/>
              </a:rPr>
              <a:t>)</a:t>
            </a:r>
          </a:p>
          <a:p>
            <a:r>
              <a:rPr lang="fr-FR" sz="1000" dirty="0" smtClean="0">
                <a:solidFill>
                  <a:srgbClr val="7F7F7F"/>
                </a:solidFill>
                <a:latin typeface="Century Gothic"/>
                <a:cs typeface="Century Gothic"/>
              </a:rPr>
              <a:t>(2012)</a:t>
            </a:r>
          </a:p>
          <a:p>
            <a:r>
              <a:rPr lang="fr-FR" sz="1000" dirty="0" smtClean="0">
                <a:solidFill>
                  <a:srgbClr val="7F7F7F"/>
                </a:solidFill>
                <a:latin typeface="Century Gothic"/>
                <a:cs typeface="Century Gothic"/>
              </a:rPr>
              <a:t>Retranscription sensorielle de la visite des caves</a:t>
            </a:r>
            <a:endParaRPr lang="fr-FR" sz="1000" dirty="0">
              <a:solidFill>
                <a:srgbClr val="7F7F7F"/>
              </a:solidFill>
              <a:latin typeface="Century Gothic"/>
              <a:cs typeface="Century Gothic"/>
            </a:endParaRPr>
          </a:p>
        </p:txBody>
      </p:sp>
      <p:sp>
        <p:nvSpPr>
          <p:cNvPr id="8" name="Espace réservé du numéro de diapositive 7"/>
          <p:cNvSpPr>
            <a:spLocks noGrp="1"/>
          </p:cNvSpPr>
          <p:nvPr>
            <p:ph type="sldNum" sz="quarter" idx="12"/>
          </p:nvPr>
        </p:nvSpPr>
        <p:spPr/>
        <p:txBody>
          <a:bodyPr/>
          <a:lstStyle/>
          <a:p>
            <a:fld id="{DB5BB265-F020-0C43-8C6F-25F279E535A9}" type="slidenum">
              <a:rPr lang="fr-FR" smtClean="0">
                <a:solidFill>
                  <a:srgbClr val="7F7F7F"/>
                </a:solidFill>
              </a:rPr>
              <a:t>7</a:t>
            </a:fld>
            <a:endParaRPr lang="fr-FR" dirty="0">
              <a:solidFill>
                <a:srgbClr val="7F7F7F"/>
              </a:solidFill>
            </a:endParaRPr>
          </a:p>
        </p:txBody>
      </p:sp>
    </p:spTree>
    <p:extLst>
      <p:ext uri="{BB962C8B-B14F-4D97-AF65-F5344CB8AC3E}">
        <p14:creationId xmlns:p14="http://schemas.microsoft.com/office/powerpoint/2010/main" val="278136334"/>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icard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867" y="3163960"/>
            <a:ext cx="2506133" cy="3694040"/>
          </a:xfrm>
          <a:prstGeom prst="rect">
            <a:avLst/>
          </a:prstGeom>
        </p:spPr>
      </p:pic>
      <p:pic>
        <p:nvPicPr>
          <p:cNvPr id="5" name="Image 4" descr="pRicard-nBorel038_adaptive_resize-1920x10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38625"/>
            <a:ext cx="4656666" cy="2619375"/>
          </a:xfrm>
          <a:prstGeom prst="rect">
            <a:avLst/>
          </a:prstGeom>
        </p:spPr>
      </p:pic>
      <p:pic>
        <p:nvPicPr>
          <p:cNvPr id="7" name="Image 6" descr="pub ricard produi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366" y="1297462"/>
            <a:ext cx="4051300" cy="2006600"/>
          </a:xfrm>
          <a:prstGeom prst="rect">
            <a:avLst/>
          </a:prstGeom>
        </p:spPr>
      </p:pic>
      <p:sp>
        <p:nvSpPr>
          <p:cNvPr id="8" name="ZoneTexte 7"/>
          <p:cNvSpPr txBox="1"/>
          <p:nvPr/>
        </p:nvSpPr>
        <p:spPr>
          <a:xfrm>
            <a:off x="6637867" y="1299524"/>
            <a:ext cx="2223686" cy="369332"/>
          </a:xfrm>
          <a:prstGeom prst="rect">
            <a:avLst/>
          </a:prstGeom>
          <a:noFill/>
        </p:spPr>
        <p:txBody>
          <a:bodyPr wrap="none" rtlCol="0">
            <a:spAutoFit/>
          </a:bodyPr>
          <a:lstStyle/>
          <a:p>
            <a:r>
              <a:rPr lang="fr-FR" dirty="0" smtClean="0">
                <a:solidFill>
                  <a:srgbClr val="7F7F7F"/>
                </a:solidFill>
                <a:latin typeface="Orbitron"/>
                <a:cs typeface="Orbitron"/>
              </a:rPr>
              <a:t>L’aura de l’art ?</a:t>
            </a:r>
            <a:endParaRPr lang="fr-FR" dirty="0">
              <a:solidFill>
                <a:srgbClr val="7F7F7F"/>
              </a:solidFill>
              <a:latin typeface="Orbitron"/>
              <a:cs typeface="Orbitron"/>
            </a:endParaRPr>
          </a:p>
        </p:txBody>
      </p:sp>
      <p:sp>
        <p:nvSpPr>
          <p:cNvPr id="9" name="ZoneTexte 8"/>
          <p:cNvSpPr txBox="1"/>
          <p:nvPr/>
        </p:nvSpPr>
        <p:spPr>
          <a:xfrm>
            <a:off x="1981384" y="1263706"/>
            <a:ext cx="2637386" cy="246221"/>
          </a:xfrm>
          <a:prstGeom prst="rect">
            <a:avLst/>
          </a:prstGeom>
          <a:noFill/>
        </p:spPr>
        <p:txBody>
          <a:bodyPr wrap="none" rtlCol="0">
            <a:spAutoFit/>
          </a:bodyPr>
          <a:lstStyle/>
          <a:p>
            <a:r>
              <a:rPr lang="fr-FR" sz="1000" dirty="0" smtClean="0">
                <a:solidFill>
                  <a:srgbClr val="7F7F7F"/>
                </a:solidFill>
                <a:latin typeface="Century Gothic"/>
                <a:cs typeface="Century Gothic"/>
              </a:rPr>
              <a:t>Campagne produit presse et affichage</a:t>
            </a:r>
          </a:p>
        </p:txBody>
      </p:sp>
      <p:sp>
        <p:nvSpPr>
          <p:cNvPr id="10" name="ZoneTexte 9"/>
          <p:cNvSpPr txBox="1"/>
          <p:nvPr/>
        </p:nvSpPr>
        <p:spPr>
          <a:xfrm>
            <a:off x="1417453" y="3585400"/>
            <a:ext cx="3201317" cy="400110"/>
          </a:xfrm>
          <a:prstGeom prst="rect">
            <a:avLst/>
          </a:prstGeom>
          <a:noFill/>
        </p:spPr>
        <p:txBody>
          <a:bodyPr wrap="none" rtlCol="0">
            <a:spAutoFit/>
          </a:bodyPr>
          <a:lstStyle/>
          <a:p>
            <a:r>
              <a:rPr lang="fr-FR" sz="1000" dirty="0" smtClean="0">
                <a:solidFill>
                  <a:srgbClr val="7F7F7F"/>
                </a:solidFill>
                <a:latin typeface="Century Gothic"/>
                <a:cs typeface="Century Gothic"/>
              </a:rPr>
              <a:t>Fondation Ricard pour l’Art contemporain (2007) </a:t>
            </a:r>
          </a:p>
          <a:p>
            <a:r>
              <a:rPr lang="fr-FR" sz="1000" dirty="0" smtClean="0">
                <a:solidFill>
                  <a:srgbClr val="7F7F7F"/>
                </a:solidFill>
                <a:latin typeface="Century Gothic"/>
                <a:cs typeface="Century Gothic"/>
              </a:rPr>
              <a:t> Jakob &amp; Mac </a:t>
            </a:r>
            <a:r>
              <a:rPr lang="fr-FR" sz="1000" dirty="0" err="1" smtClean="0">
                <a:solidFill>
                  <a:srgbClr val="7F7F7F"/>
                </a:solidFill>
                <a:latin typeface="Century Gothic"/>
                <a:cs typeface="Century Gothic"/>
              </a:rPr>
              <a:t>Farlane</a:t>
            </a:r>
            <a:r>
              <a:rPr lang="fr-FR" sz="1000" dirty="0" smtClean="0">
                <a:solidFill>
                  <a:srgbClr val="7F7F7F"/>
                </a:solidFill>
                <a:latin typeface="Century Gothic"/>
                <a:cs typeface="Century Gothic"/>
              </a:rPr>
              <a:t> architectes</a:t>
            </a:r>
          </a:p>
        </p:txBody>
      </p:sp>
      <p:sp>
        <p:nvSpPr>
          <p:cNvPr id="11" name="ZoneTexte 10"/>
          <p:cNvSpPr txBox="1"/>
          <p:nvPr/>
        </p:nvSpPr>
        <p:spPr>
          <a:xfrm>
            <a:off x="6637867" y="2486335"/>
            <a:ext cx="1679404" cy="400110"/>
          </a:xfrm>
          <a:prstGeom prst="rect">
            <a:avLst/>
          </a:prstGeom>
          <a:noFill/>
        </p:spPr>
        <p:txBody>
          <a:bodyPr wrap="none" rtlCol="0">
            <a:spAutoFit/>
          </a:bodyPr>
          <a:lstStyle/>
          <a:p>
            <a:r>
              <a:rPr lang="fr-FR" sz="1000" dirty="0" smtClean="0">
                <a:solidFill>
                  <a:srgbClr val="7F7F7F"/>
                </a:solidFill>
                <a:latin typeface="Century Gothic"/>
                <a:cs typeface="Century Gothic"/>
              </a:rPr>
              <a:t>Graphisme </a:t>
            </a:r>
            <a:r>
              <a:rPr lang="fr-FR" sz="1000" dirty="0" err="1" smtClean="0">
                <a:solidFill>
                  <a:srgbClr val="7F7F7F"/>
                </a:solidFill>
                <a:latin typeface="Century Gothic"/>
                <a:cs typeface="Century Gothic"/>
              </a:rPr>
              <a:t>arty</a:t>
            </a:r>
            <a:endParaRPr lang="fr-FR" sz="1000" dirty="0" smtClean="0">
              <a:solidFill>
                <a:srgbClr val="7F7F7F"/>
              </a:solidFill>
              <a:latin typeface="Century Gothic"/>
              <a:cs typeface="Century Gothic"/>
            </a:endParaRPr>
          </a:p>
          <a:p>
            <a:r>
              <a:rPr lang="fr-FR" sz="1000" dirty="0" smtClean="0">
                <a:solidFill>
                  <a:srgbClr val="7F7F7F"/>
                </a:solidFill>
                <a:latin typeface="Century Gothic"/>
                <a:cs typeface="Century Gothic"/>
              </a:rPr>
              <a:t>campagne d’affichage</a:t>
            </a:r>
            <a:endParaRPr lang="fr-FR" sz="1000" dirty="0">
              <a:solidFill>
                <a:srgbClr val="7F7F7F"/>
              </a:solidFill>
              <a:latin typeface="Century Gothic"/>
              <a:cs typeface="Century Gothic"/>
            </a:endParaRPr>
          </a:p>
        </p:txBody>
      </p:sp>
      <p:sp>
        <p:nvSpPr>
          <p:cNvPr id="13" name="Espace réservé du numéro de diapositive 12"/>
          <p:cNvSpPr>
            <a:spLocks noGrp="1"/>
          </p:cNvSpPr>
          <p:nvPr>
            <p:ph type="sldNum" sz="quarter" idx="12"/>
          </p:nvPr>
        </p:nvSpPr>
        <p:spPr/>
        <p:txBody>
          <a:bodyPr/>
          <a:lstStyle/>
          <a:p>
            <a:fld id="{DB5BB265-F020-0C43-8C6F-25F279E535A9}" type="slidenum">
              <a:rPr lang="fr-FR" smtClean="0">
                <a:solidFill>
                  <a:srgbClr val="7F7F7F"/>
                </a:solidFill>
              </a:rPr>
              <a:t>8</a:t>
            </a:fld>
            <a:endParaRPr lang="fr-FR">
              <a:solidFill>
                <a:srgbClr val="7F7F7F"/>
              </a:solidFill>
            </a:endParaRPr>
          </a:p>
        </p:txBody>
      </p:sp>
    </p:spTree>
    <p:extLst>
      <p:ext uri="{BB962C8B-B14F-4D97-AF65-F5344CB8AC3E}">
        <p14:creationId xmlns:p14="http://schemas.microsoft.com/office/powerpoint/2010/main" val="1756628767"/>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B5BB265-F020-0C43-8C6F-25F279E535A9}" type="slidenum">
              <a:rPr lang="fr-FR" smtClean="0"/>
              <a:t>9</a:t>
            </a:fld>
            <a:endParaRPr lang="fr-FR"/>
          </a:p>
        </p:txBody>
      </p:sp>
      <p:pic>
        <p:nvPicPr>
          <p:cNvPr id="5" name="Image 4" descr="carti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4686300"/>
            <a:ext cx="1524000" cy="1524000"/>
          </a:xfrm>
          <a:prstGeom prst="rect">
            <a:avLst/>
          </a:prstGeom>
        </p:spPr>
      </p:pic>
      <p:pic>
        <p:nvPicPr>
          <p:cNvPr id="6" name="Image 5" descr="carti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09" y="5638800"/>
            <a:ext cx="762982" cy="571500"/>
          </a:xfrm>
          <a:prstGeom prst="rect">
            <a:avLst/>
          </a:prstGeom>
        </p:spPr>
      </p:pic>
      <p:pic>
        <p:nvPicPr>
          <p:cNvPr id="7" name="Image 6" descr="dessinfondationcarti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650" y="4905757"/>
            <a:ext cx="2933699" cy="1952243"/>
          </a:xfrm>
          <a:prstGeom prst="rect">
            <a:avLst/>
          </a:prstGeom>
        </p:spPr>
      </p:pic>
      <p:pic>
        <p:nvPicPr>
          <p:cNvPr id="8" name="Image 7" descr="fondation cartier_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0999"/>
            <a:ext cx="4635500" cy="2317750"/>
          </a:xfrm>
          <a:prstGeom prst="rect">
            <a:avLst/>
          </a:prstGeom>
        </p:spPr>
      </p:pic>
      <p:pic>
        <p:nvPicPr>
          <p:cNvPr id="9" name="Image 8" descr="fondationcartier30an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231318"/>
            <a:ext cx="2565400" cy="3626682"/>
          </a:xfrm>
          <a:prstGeom prst="rect">
            <a:avLst/>
          </a:prstGeom>
        </p:spPr>
      </p:pic>
      <p:sp>
        <p:nvSpPr>
          <p:cNvPr id="10" name="ZoneTexte 9"/>
          <p:cNvSpPr txBox="1"/>
          <p:nvPr/>
        </p:nvSpPr>
        <p:spPr>
          <a:xfrm>
            <a:off x="5445288" y="1671240"/>
            <a:ext cx="3586442" cy="1200329"/>
          </a:xfrm>
          <a:prstGeom prst="rect">
            <a:avLst/>
          </a:prstGeom>
          <a:noFill/>
        </p:spPr>
        <p:txBody>
          <a:bodyPr wrap="none" rtlCol="0">
            <a:spAutoFit/>
          </a:bodyPr>
          <a:lstStyle/>
          <a:p>
            <a:r>
              <a:rPr lang="fr-FR" dirty="0" smtClean="0">
                <a:solidFill>
                  <a:srgbClr val="7F7F7F"/>
                </a:solidFill>
                <a:latin typeface="Orbitron"/>
                <a:cs typeface="Orbitron"/>
              </a:rPr>
              <a:t>Ancrer une marque</a:t>
            </a:r>
          </a:p>
          <a:p>
            <a:r>
              <a:rPr lang="fr-FR" dirty="0" smtClean="0">
                <a:solidFill>
                  <a:srgbClr val="7F7F7F"/>
                </a:solidFill>
                <a:latin typeface="Orbitron"/>
                <a:cs typeface="Orbitron"/>
              </a:rPr>
              <a:t>dans une lignée historique </a:t>
            </a:r>
          </a:p>
          <a:p>
            <a:r>
              <a:rPr lang="fr-FR" dirty="0" smtClean="0">
                <a:solidFill>
                  <a:srgbClr val="7F7F7F"/>
                </a:solidFill>
                <a:latin typeface="Orbitron"/>
                <a:cs typeface="Orbitron"/>
              </a:rPr>
              <a:t>et dans l’avenir : </a:t>
            </a:r>
          </a:p>
          <a:p>
            <a:r>
              <a:rPr lang="fr-FR" dirty="0" smtClean="0">
                <a:solidFill>
                  <a:srgbClr val="7F7F7F"/>
                </a:solidFill>
                <a:latin typeface="Orbitron"/>
                <a:cs typeface="Orbitron"/>
              </a:rPr>
              <a:t>Une nécessité économique</a:t>
            </a:r>
            <a:endParaRPr lang="fr-FR" dirty="0">
              <a:solidFill>
                <a:srgbClr val="7F7F7F"/>
              </a:solidFill>
              <a:latin typeface="Orbitron"/>
              <a:cs typeface="Orbitron"/>
            </a:endParaRPr>
          </a:p>
        </p:txBody>
      </p:sp>
    </p:spTree>
    <p:extLst>
      <p:ext uri="{BB962C8B-B14F-4D97-AF65-F5344CB8AC3E}">
        <p14:creationId xmlns:p14="http://schemas.microsoft.com/office/powerpoint/2010/main" val="3698490094"/>
      </p:ext>
    </p:extLst>
  </p:cSld>
  <p:clrMapOvr>
    <a:masterClrMapping/>
  </p:clrMapOvr>
  <mc:AlternateContent xmlns:mc="http://schemas.openxmlformats.org/markup-compatibility/2006" xmlns:p14="http://schemas.microsoft.com/office/powerpoint/2010/main">
    <mc:Choice Requires="p14">
      <p:transition advClick="0" advTm="60000">
        <p14:prism/>
      </p:transition>
    </mc:Choice>
    <mc:Fallback xmlns="">
      <p:transition xmlns:p14="http://schemas.microsoft.com/office/powerpoint/2010/main" advClick="0" advTm="60000">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2298</TotalTime>
  <Words>10045</Words>
  <Application>Microsoft Macintosh PowerPoint</Application>
  <PresentationFormat>Présentation à l'écran (4:3)</PresentationFormat>
  <Paragraphs>463</Paragraphs>
  <Slides>19</Slides>
  <Notes>16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Thème Office</vt:lpstr>
      <vt:lpstr>Document</vt:lpstr>
      <vt:lpstr>Présentation PowerPoint</vt:lpstr>
      <vt:lpstr>Art, médias et communication des entreprises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médias et communication des entreprises</dc:title>
  <dc:creator>véro</dc:creator>
  <cp:lastModifiedBy>véro</cp:lastModifiedBy>
  <cp:revision>63</cp:revision>
  <dcterms:created xsi:type="dcterms:W3CDTF">2014-06-02T09:54:44Z</dcterms:created>
  <dcterms:modified xsi:type="dcterms:W3CDTF">2014-06-06T11:09:54Z</dcterms:modified>
</cp:coreProperties>
</file>